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media/image2.jpeg" ContentType="image/jpeg"/>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s>

</file>

<file path=ppt/media/image1.jpeg>
</file>

<file path=ppt/media/image1.png>
</file>

<file path=ppt/media/image1.tif>
</file>

<file path=ppt/media/image2.jpeg>
</file>

<file path=ppt/media/image2.png>
</file>

<file path=ppt/media/image3.png>
</file>

<file path=ppt/media/image4.png>
</file>

<file path=ppt/media/image5.png>
</file>

<file path=ppt/media/image6.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Shape 129"/>
          <p:cNvSpPr/>
          <p:nvPr>
            <p:ph type="sldImg"/>
          </p:nvPr>
        </p:nvSpPr>
        <p:spPr>
          <a:xfrm>
            <a:off x="1143000" y="685800"/>
            <a:ext cx="4572000" cy="3429000"/>
          </a:xfrm>
          <a:prstGeom prst="rect">
            <a:avLst/>
          </a:prstGeom>
        </p:spPr>
        <p:txBody>
          <a:bodyPr/>
          <a:lstStyle/>
          <a:p>
            <a:pPr/>
          </a:p>
        </p:txBody>
      </p:sp>
      <p:sp>
        <p:nvSpPr>
          <p:cNvPr id="130" name="Shape 130"/>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Arial"/>
      </a:defRPr>
    </a:lvl1pPr>
    <a:lvl2pPr indent="228600" latinLnBrk="0">
      <a:defRPr sz="1200">
        <a:latin typeface="+mn-lt"/>
        <a:ea typeface="+mn-ea"/>
        <a:cs typeface="+mn-cs"/>
        <a:sym typeface="Arial"/>
      </a:defRPr>
    </a:lvl2pPr>
    <a:lvl3pPr indent="457200" latinLnBrk="0">
      <a:defRPr sz="1200">
        <a:latin typeface="+mn-lt"/>
        <a:ea typeface="+mn-ea"/>
        <a:cs typeface="+mn-cs"/>
        <a:sym typeface="Arial"/>
      </a:defRPr>
    </a:lvl3pPr>
    <a:lvl4pPr indent="685800" latinLnBrk="0">
      <a:defRPr sz="1200">
        <a:latin typeface="+mn-lt"/>
        <a:ea typeface="+mn-ea"/>
        <a:cs typeface="+mn-cs"/>
        <a:sym typeface="Arial"/>
      </a:defRPr>
    </a:lvl4pPr>
    <a:lvl5pPr indent="914400" latinLnBrk="0">
      <a:defRPr sz="1200">
        <a:latin typeface="+mn-lt"/>
        <a:ea typeface="+mn-ea"/>
        <a:cs typeface="+mn-cs"/>
        <a:sym typeface="Arial"/>
      </a:defRPr>
    </a:lvl5pPr>
    <a:lvl6pPr indent="1143000" latinLnBrk="0">
      <a:defRPr sz="1200">
        <a:latin typeface="+mn-lt"/>
        <a:ea typeface="+mn-ea"/>
        <a:cs typeface="+mn-cs"/>
        <a:sym typeface="Arial"/>
      </a:defRPr>
    </a:lvl6pPr>
    <a:lvl7pPr indent="1371600" latinLnBrk="0">
      <a:defRPr sz="1200">
        <a:latin typeface="+mn-lt"/>
        <a:ea typeface="+mn-ea"/>
        <a:cs typeface="+mn-cs"/>
        <a:sym typeface="Arial"/>
      </a:defRPr>
    </a:lvl7pPr>
    <a:lvl8pPr indent="1600200" latinLnBrk="0">
      <a:defRPr sz="1200">
        <a:latin typeface="+mn-lt"/>
        <a:ea typeface="+mn-ea"/>
        <a:cs typeface="+mn-cs"/>
        <a:sym typeface="Arial"/>
      </a:defRPr>
    </a:lvl8pPr>
    <a:lvl9pPr indent="1828800" latinLnBrk="0">
      <a:defRPr sz="1200">
        <a:latin typeface="+mn-lt"/>
        <a:ea typeface="+mn-ea"/>
        <a:cs typeface="+mn-cs"/>
        <a:sym typeface="Arial"/>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 Id="rId3" Type="http://schemas.openxmlformats.org/officeDocument/2006/relationships/hyperlink" Target="http://blogs.oii.ox.ac.uk/policy/many-of-us-scientists-dont-understand-p-values-and-thats-a-problem/" TargetMode="External"/><Relationship Id="rId4" Type="http://schemas.openxmlformats.org/officeDocument/2006/relationships/hyperlink" Target="https://www.frontiersin.org/articles/10.3389/fphy.2016.00006/full" TargetMode="External"/></Relationships>

</file>

<file path=ppt/notesSlides/_rels/notesSlide3.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4" name="Shape 154"/>
          <p:cNvSpPr/>
          <p:nvPr>
            <p:ph type="sldImg"/>
          </p:nvPr>
        </p:nvSpPr>
        <p:spPr>
          <a:prstGeom prst="rect">
            <a:avLst/>
          </a:prstGeom>
        </p:spPr>
        <p:txBody>
          <a:bodyPr/>
          <a:lstStyle/>
          <a:p>
            <a:pPr/>
          </a:p>
        </p:txBody>
      </p:sp>
      <p:sp>
        <p:nvSpPr>
          <p:cNvPr id="155" name="Shape 155"/>
          <p:cNvSpPr/>
          <p:nvPr>
            <p:ph type="body" sz="quarter" idx="1"/>
          </p:nvPr>
        </p:nvSpPr>
        <p:spPr>
          <a:prstGeom prst="rect">
            <a:avLst/>
          </a:prstGeom>
        </p:spPr>
        <p:txBody>
          <a:bodyPr/>
          <a:lstStyle/>
          <a:p>
            <a:pPr/>
            <a:r>
              <a:t>BD is often messy, contaminated with noise, needs cleanup and selection</a:t>
            </a:r>
          </a:p>
          <a:p>
            <a:pPr/>
            <a:r>
              <a:t>Might require multiple domain knowledge (e.g. medical + engineering + social etc.)</a:t>
            </a:r>
          </a:p>
          <a:p>
            <a:pPr/>
            <a:r>
              <a:t>The interesting information needs to be mined out, not obvious</a:t>
            </a:r>
          </a:p>
          <a:p>
            <a:pPr/>
            <a:r>
              <a:t>But some tools are common with classical statistical analysis!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7" name="Shape 197"/>
          <p:cNvSpPr/>
          <p:nvPr>
            <p:ph type="sldImg"/>
          </p:nvPr>
        </p:nvSpPr>
        <p:spPr>
          <a:prstGeom prst="rect">
            <a:avLst/>
          </a:prstGeom>
        </p:spPr>
        <p:txBody>
          <a:bodyPr/>
          <a:lstStyle/>
          <a:p>
            <a:pPr/>
          </a:p>
        </p:txBody>
      </p:sp>
      <p:sp>
        <p:nvSpPr>
          <p:cNvPr id="198" name="Shape 198"/>
          <p:cNvSpPr/>
          <p:nvPr>
            <p:ph type="body" sz="quarter" idx="1"/>
          </p:nvPr>
        </p:nvSpPr>
        <p:spPr>
          <a:prstGeom prst="rect">
            <a:avLst/>
          </a:prstGeom>
        </p:spPr>
        <p:txBody>
          <a:bodyPr/>
          <a:lstStyle/>
          <a:p>
            <a:pPr/>
            <a:r>
              <a:t>The previous descriptive statistics are common to all of the four datasets!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3" name="Shape 203"/>
          <p:cNvSpPr/>
          <p:nvPr>
            <p:ph type="sldImg"/>
          </p:nvPr>
        </p:nvSpPr>
        <p:spPr>
          <a:prstGeom prst="rect">
            <a:avLst/>
          </a:prstGeom>
        </p:spPr>
        <p:txBody>
          <a:bodyPr/>
          <a:lstStyle/>
          <a:p>
            <a:pPr/>
          </a:p>
        </p:txBody>
      </p:sp>
      <p:sp>
        <p:nvSpPr>
          <p:cNvPr id="204" name="Shape 204"/>
          <p:cNvSpPr/>
          <p:nvPr>
            <p:ph type="body" sz="quarter" idx="1"/>
          </p:nvPr>
        </p:nvSpPr>
        <p:spPr>
          <a:prstGeom prst="rect">
            <a:avLst/>
          </a:prstGeom>
        </p:spPr>
        <p:txBody>
          <a:bodyPr/>
          <a:lstStyle/>
          <a:p>
            <a:pPr/>
            <a:r>
              <a:t>Each dataset has the same parameters to high accuracy</a:t>
            </a:r>
          </a:p>
          <a:p>
            <a:pPr/>
            <a:r>
              <a:t>However, they have totally different structure, which cannot be seen in the numbers</a:t>
            </a:r>
          </a:p>
          <a:p>
            <a:pPr/>
            <a:r>
              <a:t>We MUST try to visualize the data before jumping to conclusions!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8" name="Shape 208"/>
          <p:cNvSpPr/>
          <p:nvPr>
            <p:ph type="sldImg"/>
          </p:nvPr>
        </p:nvSpPr>
        <p:spPr>
          <a:prstGeom prst="rect">
            <a:avLst/>
          </a:prstGeom>
        </p:spPr>
        <p:txBody>
          <a:bodyPr/>
          <a:lstStyle/>
          <a:p>
            <a:pPr/>
          </a:p>
        </p:txBody>
      </p:sp>
      <p:sp>
        <p:nvSpPr>
          <p:cNvPr id="209" name="Shape 209"/>
          <p:cNvSpPr/>
          <p:nvPr>
            <p:ph type="body" sz="quarter" idx="1"/>
          </p:nvPr>
        </p:nvSpPr>
        <p:spPr>
          <a:prstGeom prst="rect">
            <a:avLst/>
          </a:prstGeom>
        </p:spPr>
        <p:txBody>
          <a:bodyPr/>
          <a:lstStyle/>
          <a:p>
            <a:pPr/>
            <a:r>
              <a:t>Emphasis on the importance for IoT data: </a:t>
            </a:r>
          </a:p>
          <a:p>
            <a:pPr/>
            <a:r>
              <a:t>data points in the time series from each sensor are NOT independent,</a:t>
            </a:r>
          </a:p>
          <a:p>
            <a:pPr/>
            <a:r>
              <a:t>data from distributed sensors closely located to each other is NOT independent,</a:t>
            </a:r>
          </a:p>
          <a:p>
            <a:pPr/>
            <a:r>
              <a:t>sensors are manufactured in batches with non-independent characteristics,</a:t>
            </a:r>
          </a:p>
          <a:p>
            <a:pPr/>
            <a:r>
              <a:t>and so on…</a:t>
            </a:r>
          </a:p>
          <a:p>
            <a:pPr/>
            <a:r>
              <a:t>Before drawing conclusions, consider the underlying processes!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4" name="Shape 214"/>
          <p:cNvSpPr/>
          <p:nvPr>
            <p:ph type="sldImg"/>
          </p:nvPr>
        </p:nvSpPr>
        <p:spPr>
          <a:prstGeom prst="rect">
            <a:avLst/>
          </a:prstGeom>
        </p:spPr>
        <p:txBody>
          <a:bodyPr/>
          <a:lstStyle/>
          <a:p>
            <a:pPr/>
          </a:p>
        </p:txBody>
      </p:sp>
      <p:sp>
        <p:nvSpPr>
          <p:cNvPr id="215" name="Shape 215"/>
          <p:cNvSpPr/>
          <p:nvPr>
            <p:ph type="body" sz="quarter" idx="1"/>
          </p:nvPr>
        </p:nvSpPr>
        <p:spPr>
          <a:prstGeom prst="rect">
            <a:avLst/>
          </a:prstGeom>
        </p:spPr>
        <p:txBody>
          <a:bodyPr/>
          <a:lstStyle/>
          <a:p>
            <a:pPr/>
            <a:r>
              <a:t>Ask students to study the linked site for the many important warnings and advices</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0" name="Shape 220"/>
          <p:cNvSpPr/>
          <p:nvPr>
            <p:ph type="sldImg"/>
          </p:nvPr>
        </p:nvSpPr>
        <p:spPr>
          <a:prstGeom prst="rect">
            <a:avLst/>
          </a:prstGeom>
        </p:spPr>
        <p:txBody>
          <a:bodyPr/>
          <a:lstStyle/>
          <a:p>
            <a:pPr/>
          </a:p>
        </p:txBody>
      </p:sp>
      <p:sp>
        <p:nvSpPr>
          <p:cNvPr id="221" name="Shape 221"/>
          <p:cNvSpPr/>
          <p:nvPr>
            <p:ph type="body" sz="quarter" idx="1"/>
          </p:nvPr>
        </p:nvSpPr>
        <p:spPr>
          <a:prstGeom prst="rect">
            <a:avLst/>
          </a:prstGeom>
        </p:spPr>
        <p:txBody>
          <a:bodyPr/>
          <a:lstStyle/>
          <a:p>
            <a:pPr/>
            <a:r>
              <a:t>Ask students to come up with a similar example for IoT.</a:t>
            </a:r>
          </a:p>
          <a:p>
            <a:pPr/>
            <a:r>
              <a:t>We are interested in the effect of automatic irrigation on crop yield.</a:t>
            </a:r>
          </a:p>
          <a:p>
            <a:pPr/>
            <a:r>
              <a:t>Field A is in the valley, near to farmhouses, irrigation is controlled manually.</a:t>
            </a:r>
          </a:p>
          <a:p>
            <a:pPr/>
            <a:r>
              <a:t>Field B is behind the hill, 50 minutes walk, too far to watch; it is equipped with moisture sensors and automatic pumps.</a:t>
            </a:r>
          </a:p>
          <a:p>
            <a:pPr/>
            <a:r>
              <a:t>At the harvest, the yield of Field B is 15% higher than Field A.</a:t>
            </a:r>
          </a:p>
          <a:p>
            <a:pPr/>
            <a:r>
              <a:t>How about water consumption, equipment cost, etc. etc.?</a:t>
            </a:r>
          </a:p>
          <a:p>
            <a:pPr/>
            <a:r>
              <a:t>Your conclusion?</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6" name="Shape 226"/>
          <p:cNvSpPr/>
          <p:nvPr>
            <p:ph type="sldImg"/>
          </p:nvPr>
        </p:nvSpPr>
        <p:spPr>
          <a:prstGeom prst="rect">
            <a:avLst/>
          </a:prstGeom>
        </p:spPr>
        <p:txBody>
          <a:bodyPr/>
          <a:lstStyle/>
          <a:p>
            <a:pPr/>
          </a:p>
        </p:txBody>
      </p:sp>
      <p:sp>
        <p:nvSpPr>
          <p:cNvPr id="227" name="Shape 227"/>
          <p:cNvSpPr/>
          <p:nvPr>
            <p:ph type="body" sz="quarter" idx="1"/>
          </p:nvPr>
        </p:nvSpPr>
        <p:spPr>
          <a:prstGeom prst="rect">
            <a:avLst/>
          </a:prstGeom>
        </p:spPr>
        <p:txBody>
          <a:bodyPr/>
          <a:lstStyle/>
          <a:p>
            <a:pPr/>
            <a:r>
              <a:t>When do we want repeated measures?</a:t>
            </a:r>
          </a:p>
          <a:p>
            <a:pPr/>
            <a:r>
              <a:t>Suppose there are no seasonal differences, conditions are constant. </a:t>
            </a:r>
          </a:p>
          <a:p>
            <a:pPr/>
            <a:r>
              <a:t>Why would we want to get several data points from the same device?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2" name="Shape 232"/>
          <p:cNvSpPr/>
          <p:nvPr>
            <p:ph type="sldImg"/>
          </p:nvPr>
        </p:nvSpPr>
        <p:spPr>
          <a:prstGeom prst="rect">
            <a:avLst/>
          </a:prstGeom>
        </p:spPr>
        <p:txBody>
          <a:bodyPr/>
          <a:lstStyle/>
          <a:p>
            <a:pPr/>
          </a:p>
        </p:txBody>
      </p:sp>
      <p:sp>
        <p:nvSpPr>
          <p:cNvPr id="233" name="Shape 233"/>
          <p:cNvSpPr/>
          <p:nvPr>
            <p:ph type="body" sz="quarter" idx="1"/>
          </p:nvPr>
        </p:nvSpPr>
        <p:spPr>
          <a:prstGeom prst="rect">
            <a:avLst/>
          </a:prstGeom>
        </p:spPr>
        <p:txBody>
          <a:bodyPr/>
          <a:lstStyle/>
          <a:p>
            <a:pPr/>
            <a:r>
              <a:t>Discuss how similar cautions apply to IoT data collection in different fields:</a:t>
            </a:r>
          </a:p>
          <a:p>
            <a:pPr marL="120315" indent="-120315">
              <a:buSzPct val="100000"/>
              <a:buChar char="-"/>
            </a:pPr>
            <a:r>
              <a:t>agriculture</a:t>
            </a:r>
          </a:p>
          <a:p>
            <a:pPr marL="120315" indent="-120315">
              <a:buSzPct val="100000"/>
              <a:buChar char="-"/>
            </a:pPr>
            <a:r>
              <a:t>transportation</a:t>
            </a:r>
          </a:p>
          <a:p>
            <a:pPr marL="120315" indent="-120315">
              <a:buSzPct val="100000"/>
              <a:buChar char="-"/>
            </a:pPr>
            <a:r>
              <a:t>power distribution</a:t>
            </a:r>
          </a:p>
          <a:p>
            <a:pPr marL="120315" indent="-120315">
              <a:buSzPct val="100000"/>
              <a:buChar char="-"/>
            </a:pPr>
            <a:r>
              <a:t>tele-medicine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9" name="Shape 239"/>
          <p:cNvSpPr/>
          <p:nvPr>
            <p:ph type="sldImg"/>
          </p:nvPr>
        </p:nvSpPr>
        <p:spPr>
          <a:prstGeom prst="rect">
            <a:avLst/>
          </a:prstGeom>
        </p:spPr>
        <p:txBody>
          <a:bodyPr/>
          <a:lstStyle/>
          <a:p>
            <a:pPr/>
          </a:p>
        </p:txBody>
      </p:sp>
      <p:sp>
        <p:nvSpPr>
          <p:cNvPr id="240" name="Shape 240"/>
          <p:cNvSpPr/>
          <p:nvPr>
            <p:ph type="body" sz="quarter" idx="1"/>
          </p:nvPr>
        </p:nvSpPr>
        <p:spPr>
          <a:prstGeom prst="rect">
            <a:avLst/>
          </a:prstGeom>
        </p:spPr>
        <p:txBody>
          <a:bodyPr/>
          <a:lstStyle/>
          <a:p>
            <a:pPr/>
            <a:r>
              <a:t>Things change fast, this is current at the time of writing but please update it!</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4" name="Shape 244"/>
          <p:cNvSpPr/>
          <p:nvPr>
            <p:ph type="sldImg"/>
          </p:nvPr>
        </p:nvSpPr>
        <p:spPr>
          <a:prstGeom prst="rect">
            <a:avLst/>
          </a:prstGeom>
        </p:spPr>
        <p:txBody>
          <a:bodyPr/>
          <a:lstStyle/>
          <a:p>
            <a:pPr/>
          </a:p>
        </p:txBody>
      </p:sp>
      <p:sp>
        <p:nvSpPr>
          <p:cNvPr id="245" name="Shape 245"/>
          <p:cNvSpPr/>
          <p:nvPr>
            <p:ph type="body" sz="quarter" idx="1"/>
          </p:nvPr>
        </p:nvSpPr>
        <p:spPr>
          <a:prstGeom prst="rect">
            <a:avLst/>
          </a:prstGeom>
        </p:spPr>
        <p:txBody>
          <a:bodyPr/>
          <a:lstStyle/>
          <a:p>
            <a:pPr/>
            <a:r>
              <a:t>Introduce AWS during exercise sessions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9" name="Shape 249"/>
          <p:cNvSpPr/>
          <p:nvPr>
            <p:ph type="sldImg"/>
          </p:nvPr>
        </p:nvSpPr>
        <p:spPr>
          <a:prstGeom prst="rect">
            <a:avLst/>
          </a:prstGeom>
        </p:spPr>
        <p:txBody>
          <a:bodyPr/>
          <a:lstStyle/>
          <a:p>
            <a:pPr/>
          </a:p>
        </p:txBody>
      </p:sp>
      <p:sp>
        <p:nvSpPr>
          <p:cNvPr id="250" name="Shape 250"/>
          <p:cNvSpPr/>
          <p:nvPr>
            <p:ph type="body" sz="quarter" idx="1"/>
          </p:nvPr>
        </p:nvSpPr>
        <p:spPr>
          <a:prstGeom prst="rect">
            <a:avLst/>
          </a:prstGeom>
        </p:spPr>
        <p:txBody>
          <a:bodyPr/>
          <a:lstStyle/>
          <a:p>
            <a:pPr/>
            <a:r>
              <a:t>Introduce Google Cloud during exercise sessions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7" name="Shape 157"/>
          <p:cNvSpPr/>
          <p:nvPr>
            <p:ph type="sldImg"/>
          </p:nvPr>
        </p:nvSpPr>
        <p:spPr>
          <a:prstGeom prst="rect">
            <a:avLst/>
          </a:prstGeom>
        </p:spPr>
        <p:txBody>
          <a:bodyPr/>
          <a:lstStyle/>
          <a:p>
            <a:pPr/>
          </a:p>
        </p:txBody>
      </p:sp>
      <p:sp>
        <p:nvSpPr>
          <p:cNvPr id="158" name="Shape 158"/>
          <p:cNvSpPr/>
          <p:nvPr>
            <p:ph type="body" sz="quarter" idx="1"/>
          </p:nvPr>
        </p:nvSpPr>
        <p:spPr>
          <a:prstGeom prst="rect">
            <a:avLst/>
          </a:prstGeom>
        </p:spPr>
        <p:txBody>
          <a:bodyPr/>
          <a:lstStyle/>
          <a:p>
            <a:pPr/>
            <a:r>
              <a:t>These numbers are calculated by Python functions, no need for coding</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8" name="Shape 258"/>
          <p:cNvSpPr/>
          <p:nvPr>
            <p:ph type="sldImg"/>
          </p:nvPr>
        </p:nvSpPr>
        <p:spPr>
          <a:prstGeom prst="rect">
            <a:avLst/>
          </a:prstGeom>
        </p:spPr>
        <p:txBody>
          <a:bodyPr/>
          <a:lstStyle/>
          <a:p>
            <a:pPr/>
          </a:p>
        </p:txBody>
      </p:sp>
      <p:sp>
        <p:nvSpPr>
          <p:cNvPr id="259" name="Shape 259"/>
          <p:cNvSpPr/>
          <p:nvPr>
            <p:ph type="body" sz="quarter" idx="1"/>
          </p:nvPr>
        </p:nvSpPr>
        <p:spPr>
          <a:prstGeom prst="rect">
            <a:avLst/>
          </a:prstGeom>
        </p:spPr>
        <p:txBody>
          <a:bodyPr/>
          <a:lstStyle/>
          <a:p>
            <a:pPr/>
            <a:r>
              <a:t>p-values: problem with finding “significance” anywhere when trying hard enough</a:t>
            </a:r>
          </a:p>
          <a:p>
            <a:pPr/>
            <a:r>
              <a:rPr u="sng">
                <a:solidFill>
                  <a:srgbClr val="0000FF"/>
                </a:solidFill>
                <a:uFill>
                  <a:solidFill>
                    <a:srgbClr val="0000FF"/>
                  </a:solidFill>
                </a:uFill>
                <a:hlinkClick r:id="rId3" invalidUrl="" action="" tgtFrame="" tooltip="" history="1" highlightClick="0" endSnd="0"/>
              </a:rPr>
              <a:t>http://blogs.oii.ox.ac.uk/policy/many-of-us-scientists-dont-understand-p-values-and-thats-a-problem/</a:t>
            </a:r>
          </a:p>
          <a:p>
            <a:pPr/>
          </a:p>
          <a:p>
            <a:pPr/>
            <a:r>
              <a:t>Problems with Null Hypothesis Significance Testing in the context of Big Data:</a:t>
            </a:r>
          </a:p>
          <a:p>
            <a:pPr/>
            <a:r>
              <a:rPr u="sng">
                <a:solidFill>
                  <a:srgbClr val="0000FF"/>
                </a:solidFill>
                <a:uFill>
                  <a:solidFill>
                    <a:srgbClr val="0000FF"/>
                  </a:solidFill>
                </a:uFill>
                <a:hlinkClick r:id="rId4" invalidUrl="" action="" tgtFrame="" tooltip="" history="1" highlightClick="0" endSnd="0"/>
              </a:rPr>
              <a:t>https://www.frontiersin.org/articles/10.3389/fphy.2016.00006/full</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0" name="Shape 160"/>
          <p:cNvSpPr/>
          <p:nvPr>
            <p:ph type="sldImg"/>
          </p:nvPr>
        </p:nvSpPr>
        <p:spPr>
          <a:prstGeom prst="rect">
            <a:avLst/>
          </a:prstGeom>
        </p:spPr>
        <p:txBody>
          <a:bodyPr/>
          <a:lstStyle/>
          <a:p>
            <a:pPr/>
          </a:p>
        </p:txBody>
      </p:sp>
      <p:sp>
        <p:nvSpPr>
          <p:cNvPr id="161" name="Shape 161"/>
          <p:cNvSpPr/>
          <p:nvPr>
            <p:ph type="body" sz="quarter" idx="1"/>
          </p:nvPr>
        </p:nvSpPr>
        <p:spPr>
          <a:prstGeom prst="rect">
            <a:avLst/>
          </a:prstGeom>
        </p:spPr>
        <p:txBody>
          <a:bodyPr/>
          <a:lstStyle/>
          <a:p>
            <a:pPr/>
            <a:r>
              <a:t>Scipy now contains basically all of Numpy and many things not in Numpy, but for historical reasons we still tend to use Numpy.</a:t>
            </a:r>
          </a:p>
          <a:p>
            <a:pPr/>
            <a:r>
              <a:t>Although Numpy could in principle replaced with Scipy, it does not seem to happen…</a:t>
            </a:r>
          </a:p>
          <a:p>
            <a:pPr/>
            <a:r>
              <a:t>Similar functionalities are available in many other forms, mention the importance of getting </a:t>
            </a:r>
          </a:p>
          <a:p>
            <a:pPr/>
            <a:r>
              <a:t>familiar with the R language for serious involvement in statistics.</a:t>
            </a:r>
          </a:p>
          <a:p>
            <a:pPr/>
            <a:r>
              <a:t>Other excellent but not free platforms include Mathematica ® and MATLAB ®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3" name="Shape 163"/>
          <p:cNvSpPr/>
          <p:nvPr>
            <p:ph type="sldImg"/>
          </p:nvPr>
        </p:nvSpPr>
        <p:spPr>
          <a:prstGeom prst="rect">
            <a:avLst/>
          </a:prstGeom>
        </p:spPr>
        <p:txBody>
          <a:bodyPr/>
          <a:lstStyle/>
          <a:p>
            <a:pPr/>
          </a:p>
        </p:txBody>
      </p:sp>
      <p:sp>
        <p:nvSpPr>
          <p:cNvPr id="164" name="Shape 164"/>
          <p:cNvSpPr/>
          <p:nvPr>
            <p:ph type="body" sz="quarter" idx="1"/>
          </p:nvPr>
        </p:nvSpPr>
        <p:spPr>
          <a:prstGeom prst="rect">
            <a:avLst/>
          </a:prstGeom>
        </p:spPr>
        <p:txBody>
          <a:bodyPr/>
          <a:lstStyle/>
          <a:p>
            <a:pPr/>
            <a:r>
              <a:t>Present examples from everyday life:</a:t>
            </a:r>
          </a:p>
          <a:p>
            <a:pPr/>
            <a:r>
              <a:t>proportion of female vs. male  persons in: students, faculty, doctors, politicians, as compared to demographics</a:t>
            </a:r>
          </a:p>
          <a:p>
            <a:pPr/>
            <a:r>
              <a:t>other human distributions: age groups, education, etc.</a:t>
            </a:r>
          </a:p>
          <a:p>
            <a:pPr/>
            <a:r>
              <a:t>Consider implications to IoT data analysis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6" name="Shape 166"/>
          <p:cNvSpPr/>
          <p:nvPr>
            <p:ph type="sldImg"/>
          </p:nvPr>
        </p:nvSpPr>
        <p:spPr>
          <a:prstGeom prst="rect">
            <a:avLst/>
          </a:prstGeom>
        </p:spPr>
        <p:txBody>
          <a:bodyPr/>
          <a:lstStyle/>
          <a:p>
            <a:pPr/>
          </a:p>
        </p:txBody>
      </p:sp>
      <p:sp>
        <p:nvSpPr>
          <p:cNvPr id="167" name="Shape 167"/>
          <p:cNvSpPr/>
          <p:nvPr>
            <p:ph type="body" sz="quarter" idx="1"/>
          </p:nvPr>
        </p:nvSpPr>
        <p:spPr>
          <a:prstGeom prst="rect">
            <a:avLst/>
          </a:prstGeom>
        </p:spPr>
        <p:txBody>
          <a:bodyPr/>
          <a:lstStyle/>
          <a:p>
            <a:pPr/>
            <a:r>
              <a:t>Remind the audience about experimenting with the notebooks</a:t>
            </a:r>
          </a:p>
          <a:p>
            <a:pPr/>
            <a:r>
              <a:t>This p-value is much larger than 5% - explain the meaning: no surprise here, we see expected small deviations only.</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1" name="Shape 171"/>
          <p:cNvSpPr/>
          <p:nvPr>
            <p:ph type="sldImg"/>
          </p:nvPr>
        </p:nvSpPr>
        <p:spPr>
          <a:prstGeom prst="rect">
            <a:avLst/>
          </a:prstGeom>
        </p:spPr>
        <p:txBody>
          <a:bodyPr/>
          <a:lstStyle/>
          <a:p>
            <a:pPr/>
          </a:p>
        </p:txBody>
      </p:sp>
      <p:sp>
        <p:nvSpPr>
          <p:cNvPr id="172" name="Shape 172"/>
          <p:cNvSpPr/>
          <p:nvPr>
            <p:ph type="body" sz="quarter" idx="1"/>
          </p:nvPr>
        </p:nvSpPr>
        <p:spPr>
          <a:prstGeom prst="rect">
            <a:avLst/>
          </a:prstGeom>
        </p:spPr>
        <p:txBody>
          <a:bodyPr/>
          <a:lstStyle/>
          <a:p>
            <a:pPr/>
            <a:r>
              <a:t>pvalues show the probability of getting the result in case of the Null Hypothesis.</a:t>
            </a:r>
          </a:p>
          <a:p>
            <a:pPr/>
            <a:r>
              <a:t>When pvalue == 1.0, we are almost certain that the Null Hypothesis is correct, “there is nothing interesting going on here”.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6" name="Shape 176"/>
          <p:cNvSpPr/>
          <p:nvPr>
            <p:ph type="sldImg"/>
          </p:nvPr>
        </p:nvSpPr>
        <p:spPr>
          <a:prstGeom prst="rect">
            <a:avLst/>
          </a:prstGeom>
        </p:spPr>
        <p:txBody>
          <a:bodyPr/>
          <a:lstStyle/>
          <a:p>
            <a:pPr/>
          </a:p>
        </p:txBody>
      </p:sp>
      <p:sp>
        <p:nvSpPr>
          <p:cNvPr id="177" name="Shape 177"/>
          <p:cNvSpPr/>
          <p:nvPr>
            <p:ph type="body" sz="quarter" idx="1"/>
          </p:nvPr>
        </p:nvSpPr>
        <p:spPr>
          <a:prstGeom prst="rect">
            <a:avLst/>
          </a:prstGeom>
        </p:spPr>
        <p:txBody>
          <a:bodyPr/>
          <a:lstStyle/>
          <a:p>
            <a:pPr/>
            <a:r>
              <a:t>pvalue &lt;&lt; 0.05: usually we consider the result to be significant in this case.</a:t>
            </a:r>
          </a:p>
          <a:p>
            <a:pPr/>
            <a:r>
              <a:t>Something seems to be going on here…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9" name="Shape 179"/>
          <p:cNvSpPr/>
          <p:nvPr>
            <p:ph type="sldImg"/>
          </p:nvPr>
        </p:nvSpPr>
        <p:spPr>
          <a:prstGeom prst="rect">
            <a:avLst/>
          </a:prstGeom>
        </p:spPr>
        <p:txBody>
          <a:bodyPr/>
          <a:lstStyle/>
          <a:p>
            <a:pPr/>
          </a:p>
        </p:txBody>
      </p:sp>
      <p:sp>
        <p:nvSpPr>
          <p:cNvPr id="180" name="Shape 180"/>
          <p:cNvSpPr/>
          <p:nvPr>
            <p:ph type="body" sz="quarter" idx="1"/>
          </p:nvPr>
        </p:nvSpPr>
        <p:spPr>
          <a:prstGeom prst="rect">
            <a:avLst/>
          </a:prstGeom>
        </p:spPr>
        <p:txBody>
          <a:bodyPr/>
          <a:lstStyle/>
          <a:p>
            <a:pPr/>
            <a:r>
              <a:t>Review some Big Data concepts like distributed storage and processing</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9" name="Shape 189"/>
          <p:cNvSpPr/>
          <p:nvPr>
            <p:ph type="sldImg"/>
          </p:nvPr>
        </p:nvSpPr>
        <p:spPr>
          <a:prstGeom prst="rect">
            <a:avLst/>
          </a:prstGeom>
        </p:spPr>
        <p:txBody>
          <a:bodyPr/>
          <a:lstStyle/>
          <a:p>
            <a:pPr/>
          </a:p>
        </p:txBody>
      </p:sp>
      <p:sp>
        <p:nvSpPr>
          <p:cNvPr id="190" name="Shape 190"/>
          <p:cNvSpPr/>
          <p:nvPr>
            <p:ph type="body" sz="quarter" idx="1"/>
          </p:nvPr>
        </p:nvSpPr>
        <p:spPr>
          <a:prstGeom prst="rect">
            <a:avLst/>
          </a:prstGeom>
        </p:spPr>
        <p:txBody>
          <a:bodyPr/>
          <a:lstStyle/>
          <a:p>
            <a:pPr/>
            <a:r>
              <a:t>Warn the audience about looking only at the numbers</a:t>
            </a:r>
          </a:p>
          <a:p>
            <a:pPr/>
            <a:r>
              <a:t>Statistics don’t tell everything about the data</a:t>
            </a:r>
          </a:p>
          <a:p>
            <a:pPr/>
            <a:r>
              <a:t>In some cases they can be misleading without an understanding of their origin</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Sl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Title Text"/>
          <p:cNvSpPr txBox="1"/>
          <p:nvPr>
            <p:ph type="title"/>
          </p:nvPr>
        </p:nvSpPr>
        <p:spPr>
          <a:xfrm>
            <a:off x="685800" y="2130425"/>
            <a:ext cx="7772400" cy="1470025"/>
          </a:xfrm>
          <a:prstGeom prst="rect">
            <a:avLst/>
          </a:prstGeom>
        </p:spPr>
        <p:txBody>
          <a:bodyPr/>
          <a:lstStyle/>
          <a:p>
            <a:pPr/>
            <a:r>
              <a:t>Title Text</a:t>
            </a:r>
          </a:p>
        </p:txBody>
      </p:sp>
      <p:sp>
        <p:nvSpPr>
          <p:cNvPr id="13"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95" name="Title Text"/>
          <p:cNvSpPr txBox="1"/>
          <p:nvPr>
            <p:ph type="title"/>
          </p:nvPr>
        </p:nvSpPr>
        <p:spPr>
          <a:prstGeom prst="rect">
            <a:avLst/>
          </a:prstGeom>
        </p:spPr>
        <p:txBody>
          <a:bodyPr/>
          <a:lstStyle/>
          <a:p>
            <a:pPr/>
            <a:r>
              <a:t>Title Text</a:t>
            </a:r>
          </a:p>
        </p:txBody>
      </p:sp>
      <p:sp>
        <p:nvSpPr>
          <p:cNvPr id="9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104" name="Title Text"/>
          <p:cNvSpPr txBox="1"/>
          <p:nvPr>
            <p:ph type="title"/>
          </p:nvPr>
        </p:nvSpPr>
        <p:spPr>
          <a:xfrm>
            <a:off x="6629400" y="274638"/>
            <a:ext cx="2057400" cy="5851526"/>
          </a:xfrm>
          <a:prstGeom prst="rect">
            <a:avLst/>
          </a:prstGeom>
        </p:spPr>
        <p:txBody>
          <a:bodyPr/>
          <a:lstStyle/>
          <a:p>
            <a:pPr/>
            <a:r>
              <a:t>Title Text</a:t>
            </a:r>
          </a:p>
        </p:txBody>
      </p:sp>
      <p:sp>
        <p:nvSpPr>
          <p:cNvPr id="105" name="Body Level One…"/>
          <p:cNvSpPr txBox="1"/>
          <p:nvPr>
            <p:ph type="body" idx="1"/>
          </p:nvPr>
        </p:nvSpPr>
        <p:spPr>
          <a:xfrm>
            <a:off x="457200" y="274638"/>
            <a:ext cx="6019800" cy="58515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pic>
        <p:nvPicPr>
          <p:cNvPr id="113"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114" name="Title Text"/>
          <p:cNvSpPr txBox="1"/>
          <p:nvPr>
            <p:ph type="title"/>
          </p:nvPr>
        </p:nvSpPr>
        <p:spPr>
          <a:prstGeom prst="rect">
            <a:avLst/>
          </a:prstGeom>
        </p:spPr>
        <p:txBody>
          <a:bodyPr/>
          <a:lstStyle/>
          <a:p>
            <a:pPr/>
            <a:r>
              <a:t>Title Text</a:t>
            </a:r>
          </a:p>
        </p:txBody>
      </p:sp>
      <p:sp>
        <p:nvSpPr>
          <p:cNvPr id="11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0" showMasterPhAnim="1">
  <p:cSld name="Blank">
    <p:spTree>
      <p:nvGrpSpPr>
        <p:cNvPr id="1" name=""/>
        <p:cNvGrpSpPr/>
        <p:nvPr/>
      </p:nvGrpSpPr>
      <p:grpSpPr>
        <a:xfrm>
          <a:off x="0" y="0"/>
          <a:ext cx="0" cy="0"/>
          <a:chOff x="0" y="0"/>
          <a:chExt cx="0" cy="0"/>
        </a:xfrm>
      </p:grpSpPr>
      <p:sp>
        <p:nvSpPr>
          <p:cNvPr id="123" name="Slide Number"/>
          <p:cNvSpPr txBox="1"/>
          <p:nvPr>
            <p:ph type="sldNum" sz="quarter" idx="2"/>
          </p:nvPr>
        </p:nvSpPr>
        <p:spPr>
          <a:xfrm>
            <a:off x="8241694" y="6406786"/>
            <a:ext cx="273657" cy="264256"/>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2"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p:nvPr>
            <p:ph type="title"/>
          </p:nvPr>
        </p:nvSpPr>
        <p:spPr>
          <a:prstGeom prst="rect">
            <a:avLst/>
          </a:prstGeom>
        </p:spPr>
        <p:txBody>
          <a:bodyPr/>
          <a:lstStyle/>
          <a:p>
            <a:pPr/>
            <a:r>
              <a:t>Title Text</a:t>
            </a:r>
          </a:p>
        </p:txBody>
      </p:sp>
      <p:sp>
        <p:nvSpPr>
          <p:cNvPr id="42" name="Body Level One…"/>
          <p:cNvSpPr txBox="1"/>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2" name="Text Placeholder 4"/>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75"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6"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Text Placeholder 3"/>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85"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6" name="Picture Placeholder 2"/>
          <p:cNvSpPr/>
          <p:nvPr>
            <p:ph type="pic" sz="half" idx="13"/>
          </p:nvPr>
        </p:nvSpPr>
        <p:spPr>
          <a:xfrm>
            <a:off x="1792288" y="612775"/>
            <a:ext cx="5486401" cy="4114800"/>
          </a:xfrm>
          <a:prstGeom prst="rect">
            <a:avLst/>
          </a:prstGeom>
        </p:spPr>
        <p:txBody>
          <a:bodyPr lIns="91439" rIns="91439">
            <a:noAutofit/>
          </a:bodyPr>
          <a:lstStyle/>
          <a:p>
            <a:pPr/>
          </a:p>
        </p:txBody>
      </p:sp>
      <p:sp>
        <p:nvSpPr>
          <p:cNvPr id="87"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3"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13144" y="6406785"/>
            <a:ext cx="273657" cy="264255"/>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tif"/></Relationships>

</file>

<file path=ppt/slides/_rels/slide1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2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hyperlink" Target="https://www.scientificamerican.com/article/the-mind-reading-salmon/a" TargetMode="External"/><Relationship Id="rId4" Type="http://schemas.openxmlformats.org/officeDocument/2006/relationships/hyperlink" Target="https://www.ma.utexas.edu/users/mks/statmistakes/StatisticsMistakes.html" TargetMode="External"/></Relationships>

</file>

<file path=ppt/slides/_rels/slide3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2" name="Title 1"/>
          <p:cNvSpPr txBox="1"/>
          <p:nvPr>
            <p:ph type="ctrTitle"/>
          </p:nvPr>
        </p:nvSpPr>
        <p:spPr>
          <a:xfrm>
            <a:off x="685800" y="2130425"/>
            <a:ext cx="7772400" cy="1010543"/>
          </a:xfrm>
          <a:prstGeom prst="rect">
            <a:avLst/>
          </a:prstGeom>
        </p:spPr>
        <p:txBody>
          <a:bodyPr/>
          <a:lstStyle>
            <a:lvl1pPr defTabSz="493776">
              <a:defRPr sz="3240"/>
            </a:lvl1pPr>
          </a:lstStyle>
          <a:p>
            <a:pPr/>
            <a:r>
              <a:t>AI and Machine Learning for IoT Big Data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9" name="Some numerical examples"/>
          <p:cNvSpPr txBox="1"/>
          <p:nvPr>
            <p:ph type="title"/>
          </p:nvPr>
        </p:nvSpPr>
        <p:spPr>
          <a:prstGeom prst="rect">
            <a:avLst/>
          </a:prstGeom>
        </p:spPr>
        <p:txBody>
          <a:bodyPr/>
          <a:lstStyle/>
          <a:p>
            <a:pPr/>
            <a:r>
              <a:t>Some numerical examples</a:t>
            </a:r>
          </a:p>
        </p:txBody>
      </p:sp>
      <p:sp>
        <p:nvSpPr>
          <p:cNvPr id="170" name="How surprising is the distribution?…"/>
          <p:cNvSpPr txBox="1"/>
          <p:nvPr>
            <p:ph type="body" idx="1"/>
          </p:nvPr>
        </p:nvSpPr>
        <p:spPr>
          <a:prstGeom prst="rect">
            <a:avLst/>
          </a:prstGeom>
        </p:spPr>
        <p:txBody>
          <a:bodyPr/>
          <a:lstStyle/>
          <a:p>
            <a:pPr/>
            <a:r>
              <a:t>How surprising is the distribution? </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defRPr>
            </a:pPr>
            <a:r>
              <a:t>&gt;&gt;&gt; chisquare([16,18,16,12,12,12])</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defRPr>
            </a:pPr>
            <a:r>
              <a:t>Power_divergenceResult(statistic=2.4651162790697674, pvalue=0.7817392196814593)</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defRPr>
            </a:pPr>
            <a:r>
              <a:t>&gt;&gt;&gt; chisquare([16,18,12,12,12,12])</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defRPr>
            </a:pPr>
            <a:r>
              <a:t>Power_divergenceResult(statistic=2.585365853658537, pvalue=0.7635874800646456)</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defRPr>
            </a:pPr>
            <a:r>
              <a:t>&gt;&gt;&gt; chisquare([16,12,12,12,12,12])</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defRPr>
            </a:pPr>
            <a:r>
              <a:t>Power_divergenceResult(statistic=1.0526315789473681, pvalue=0.9582099520168099)</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defRPr>
            </a:pPr>
            <a:r>
              <a:t>&gt;&gt;&gt; chisquare([12,12,12,12,12,12])</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defRPr>
            </a:pPr>
            <a:r>
              <a:t>Power_divergenceResult(statistic=0.0, pvalue=1.0)</a:t>
            </a:r>
          </a:p>
          <a:p>
            <a:pPr/>
            <a:r>
              <a:t>If all samples are identical, there is no surprise</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4" name="Some numerical examples"/>
          <p:cNvSpPr txBox="1"/>
          <p:nvPr>
            <p:ph type="title"/>
          </p:nvPr>
        </p:nvSpPr>
        <p:spPr>
          <a:prstGeom prst="rect">
            <a:avLst/>
          </a:prstGeom>
        </p:spPr>
        <p:txBody>
          <a:bodyPr/>
          <a:lstStyle/>
          <a:p>
            <a:pPr/>
            <a:r>
              <a:t>Some numerical examples</a:t>
            </a:r>
          </a:p>
        </p:txBody>
      </p:sp>
      <p:sp>
        <p:nvSpPr>
          <p:cNvPr id="175" name="What if there is an outlier?…"/>
          <p:cNvSpPr txBox="1"/>
          <p:nvPr>
            <p:ph type="body" idx="1"/>
          </p:nvPr>
        </p:nvSpPr>
        <p:spPr>
          <a:prstGeom prst="rect">
            <a:avLst/>
          </a:prstGeom>
        </p:spPr>
        <p:txBody>
          <a:bodyPr/>
          <a:lstStyle/>
          <a:p>
            <a:pPr/>
            <a:r>
              <a:t>What if there is an outlier? </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defRPr>
            </a:pPr>
            <a:r>
              <a:t>&gt;&gt;&gt; chisquare([16,18,16,14,12,0])</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defRPr>
            </a:pPr>
            <a:r>
              <a:t>Power_divergenceResult(statistic=16.842105263157897, pvalue=0.004809190778472782)</a:t>
            </a:r>
          </a:p>
          <a:p>
            <a:pPr/>
            <a:r>
              <a:t>This case is unexpected, we should conclude that the null hypothesis of random distribution is not supported</a:t>
            </a:r>
          </a:p>
          <a:p>
            <a:pPr/>
            <a:r>
              <a:t>There are many other hypothesis tests, depending on the problem</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2" name="Some warnings from statistics"/>
          <p:cNvSpPr txBox="1"/>
          <p:nvPr>
            <p:ph type="title"/>
          </p:nvPr>
        </p:nvSpPr>
        <p:spPr>
          <a:prstGeom prst="rect">
            <a:avLst/>
          </a:prstGeom>
        </p:spPr>
        <p:txBody>
          <a:bodyPr/>
          <a:lstStyle/>
          <a:p>
            <a:pPr/>
            <a:r>
              <a:t>Some warnings from statistics</a:t>
            </a:r>
          </a:p>
        </p:txBody>
      </p:sp>
      <p:sp>
        <p:nvSpPr>
          <p:cNvPr id="183" name="Facts are stubborn, but statistics are more pliable.…"/>
          <p:cNvSpPr txBox="1"/>
          <p:nvPr/>
        </p:nvSpPr>
        <p:spPr>
          <a:xfrm>
            <a:off x="948272" y="4653212"/>
            <a:ext cx="7304012" cy="961924"/>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defTabSz="457200">
              <a:defRPr sz="2500">
                <a:solidFill>
                  <a:srgbClr val="333333"/>
                </a:solidFill>
              </a:defRPr>
            </a:pPr>
            <a:r>
              <a:t>Facts are stubborn, but statistics are more pliable. </a:t>
            </a:r>
          </a:p>
          <a:p>
            <a:pPr defTabSz="457200">
              <a:defRPr sz="2100">
                <a:solidFill>
                  <a:srgbClr val="333333"/>
                </a:solidFill>
              </a:defRPr>
            </a:pPr>
            <a:r>
              <a:t>Mark Twain</a:t>
            </a:r>
          </a:p>
          <a:p>
            <a:pPr defTabSz="457200">
              <a:defRPr sz="1400">
                <a:solidFill>
                  <a:srgbClr val="333333"/>
                </a:solidFill>
              </a:defRPr>
            </a:pPr>
            <a:r>
              <a:t>Read more at: https://www.brainyquote.com/quotes/mark_twain_163414</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5" name="Descriptive statistics…"/>
          <p:cNvSpPr txBox="1"/>
          <p:nvPr>
            <p:ph type="title"/>
          </p:nvPr>
        </p:nvSpPr>
        <p:spPr>
          <a:prstGeom prst="rect">
            <a:avLst/>
          </a:prstGeom>
        </p:spPr>
        <p:txBody>
          <a:bodyPr/>
          <a:lstStyle/>
          <a:p>
            <a:pPr/>
            <a:r>
              <a:t>Descriptive statistics…</a:t>
            </a:r>
          </a:p>
        </p:txBody>
      </p:sp>
      <p:sp>
        <p:nvSpPr>
          <p:cNvPr id="186" name="We have found these parameters for our data:"/>
          <p:cNvSpPr txBox="1"/>
          <p:nvPr>
            <p:ph type="body" idx="1"/>
          </p:nvPr>
        </p:nvSpPr>
        <p:spPr>
          <a:prstGeom prst="rect">
            <a:avLst/>
          </a:prstGeom>
        </p:spPr>
        <p:txBody>
          <a:bodyPr/>
          <a:lstStyle>
            <a:lvl1pPr marL="0" indent="0">
              <a:buSzTx/>
              <a:buFontTx/>
              <a:buNone/>
            </a:lvl1pPr>
          </a:lstStyle>
          <a:p>
            <a:pPr/>
            <a:r>
              <a:t>We have found these parameters for our data:</a:t>
            </a:r>
          </a:p>
        </p:txBody>
      </p:sp>
      <p:graphicFrame>
        <p:nvGraphicFramePr>
          <p:cNvPr id="187" name="Table"/>
          <p:cNvGraphicFramePr/>
          <p:nvPr/>
        </p:nvGraphicFramePr>
        <p:xfrm>
          <a:off x="2274785" y="2417148"/>
          <a:ext cx="8350682" cy="3823651"/>
        </p:xfrm>
        <a:graphic xmlns:a="http://schemas.openxmlformats.org/drawingml/2006/main">
          <a:graphicData uri="http://schemas.openxmlformats.org/drawingml/2006/table">
            <a:tbl>
              <a:tblPr firstCol="1" firstRow="1" lastCol="0" lastRow="0" bandCol="0" bandRow="1" rtl="0">
                <a:tableStyleId>{4C3C2611-4C71-4FC5-86AE-919BDF0F9419}</a:tableStyleId>
              </a:tblPr>
              <a:tblGrid>
                <a:gridCol w="2779327"/>
                <a:gridCol w="1815101"/>
              </a:tblGrid>
              <a:tr h="533589">
                <a:tc>
                  <a:txBody>
                    <a:bodyPr/>
                    <a:lstStyle/>
                    <a:p>
                      <a:pPr algn="l">
                        <a:defRPr b="0" sz="1800">
                          <a:solidFill>
                            <a:srgbClr val="000000"/>
                          </a:solidFill>
                        </a:defRPr>
                      </a:pPr>
                      <a:r>
                        <a:rPr b="1">
                          <a:solidFill>
                            <a:srgbClr val="FFFFFF"/>
                          </a:solidFill>
                        </a:rPr>
                        <a:t>Property</a:t>
                      </a:r>
                    </a:p>
                  </a:txBody>
                  <a:tcPr marL="0" marR="0" marT="0" marB="0" anchor="t" anchorCtr="0" horzOverflow="overflow"/>
                </a:tc>
                <a:tc>
                  <a:txBody>
                    <a:bodyPr/>
                    <a:lstStyle/>
                    <a:p>
                      <a:pPr algn="l">
                        <a:defRPr b="0" sz="1800">
                          <a:solidFill>
                            <a:srgbClr val="000000"/>
                          </a:solidFill>
                        </a:defRPr>
                      </a:pPr>
                      <a:r>
                        <a:rPr b="1">
                          <a:solidFill>
                            <a:srgbClr val="FFFFFF"/>
                          </a:solidFill>
                        </a:rPr>
                        <a:t>Value</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Mean of x</a:t>
                      </a:r>
                    </a:p>
                  </a:txBody>
                  <a:tcPr marL="0" marR="0" marT="0" marB="0" anchor="t" anchorCtr="0" horzOverflow="overflow"/>
                </a:tc>
                <a:tc>
                  <a:txBody>
                    <a:bodyPr/>
                    <a:lstStyle/>
                    <a:p>
                      <a:pPr algn="l">
                        <a:defRPr sz="1800"/>
                      </a:pPr>
                      <a:r>
                        <a:t>9</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Sample variance of x</a:t>
                      </a:r>
                    </a:p>
                  </a:txBody>
                  <a:tcPr marL="0" marR="0" marT="0" marB="0" anchor="t" anchorCtr="0" horzOverflow="overflow"/>
                </a:tc>
                <a:tc>
                  <a:txBody>
                    <a:bodyPr/>
                    <a:lstStyle/>
                    <a:p>
                      <a:pPr algn="l">
                        <a:defRPr sz="1800"/>
                      </a:pPr>
                      <a:r>
                        <a:t>11</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Mean of y</a:t>
                      </a:r>
                    </a:p>
                  </a:txBody>
                  <a:tcPr marL="0" marR="0" marT="0" marB="0" anchor="t" anchorCtr="0" horzOverflow="overflow"/>
                </a:tc>
                <a:tc>
                  <a:txBody>
                    <a:bodyPr/>
                    <a:lstStyle/>
                    <a:p>
                      <a:pPr algn="l">
                        <a:defRPr sz="1800"/>
                      </a:pPr>
                      <a:r>
                        <a:t>7.50</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Sample variance of y</a:t>
                      </a:r>
                    </a:p>
                  </a:txBody>
                  <a:tcPr marL="0" marR="0" marT="0" marB="0" anchor="t" anchorCtr="0" horzOverflow="overflow"/>
                </a:tc>
                <a:tc>
                  <a:txBody>
                    <a:bodyPr/>
                    <a:lstStyle/>
                    <a:p>
                      <a:pPr algn="l">
                        <a:defRPr sz="1800"/>
                      </a:pPr>
                      <a:r>
                        <a:t>4.125</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Correlation between x and y</a:t>
                      </a:r>
                    </a:p>
                  </a:txBody>
                  <a:tcPr marL="0" marR="0" marT="0" marB="0" anchor="t" anchorCtr="0" horzOverflow="overflow"/>
                </a:tc>
                <a:tc>
                  <a:txBody>
                    <a:bodyPr/>
                    <a:lstStyle/>
                    <a:p>
                      <a:pPr algn="l">
                        <a:defRPr sz="1800"/>
                      </a:pPr>
                      <a:r>
                        <a:t>0.816</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Linear regression line</a:t>
                      </a:r>
                    </a:p>
                  </a:txBody>
                  <a:tcPr marL="0" marR="0" marT="0" marB="0" anchor="t" anchorCtr="0" horzOverflow="overflow"/>
                </a:tc>
                <a:tc>
                  <a:txBody>
                    <a:bodyPr/>
                    <a:lstStyle/>
                    <a:p>
                      <a:pPr algn="l">
                        <a:defRPr sz="1800"/>
                      </a:pPr>
                      <a:r>
                        <a:t>y = 3.00 + 0.500x</a:t>
                      </a:r>
                    </a:p>
                  </a:txBody>
                  <a:tcPr marL="0" marR="0" marT="0" marB="0" anchor="t" anchorCtr="0" horzOverflow="overflow"/>
                </a:tc>
              </a:tr>
            </a:tbl>
          </a:graphicData>
        </a:graphic>
      </p:graphicFrame>
      <p:sp>
        <p:nvSpPr>
          <p:cNvPr id="188" name="source: https://en.wikipedia.org/wiki/Anscombe's_quartet"/>
          <p:cNvSpPr txBox="1"/>
          <p:nvPr/>
        </p:nvSpPr>
        <p:spPr>
          <a:xfrm>
            <a:off x="493303" y="6178090"/>
            <a:ext cx="5840237" cy="35066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source: https://en.wikipedia.org/wiki/Anscombe's_quartet</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2" name="Four very different datasets - which one did we use?"/>
          <p:cNvSpPr txBox="1"/>
          <p:nvPr>
            <p:ph type="title"/>
          </p:nvPr>
        </p:nvSpPr>
        <p:spPr>
          <a:prstGeom prst="rect">
            <a:avLst/>
          </a:prstGeom>
        </p:spPr>
        <p:txBody>
          <a:bodyPr/>
          <a:lstStyle>
            <a:lvl1pPr defTabSz="777240">
              <a:defRPr sz="1700"/>
            </a:lvl1pPr>
          </a:lstStyle>
          <a:p>
            <a:pPr/>
            <a:r>
              <a:t>Four very different datasets - which one did we use?</a:t>
            </a:r>
          </a:p>
        </p:txBody>
      </p:sp>
      <p:pic>
        <p:nvPicPr>
          <p:cNvPr id="193" name="Picture Placeholder 2" descr="Picture Placeholder 2"/>
          <p:cNvPicPr>
            <a:picLocks noChangeAspect="1"/>
          </p:cNvPicPr>
          <p:nvPr>
            <p:ph type="pic" idx="13"/>
          </p:nvPr>
        </p:nvPicPr>
        <p:blipFill>
          <a:blip r:embed="rId3">
            <a:extLst/>
          </a:blip>
          <a:srcRect l="1515" t="0" r="1515" b="0"/>
          <a:stretch>
            <a:fillRect/>
          </a:stretch>
        </p:blipFill>
        <p:spPr>
          <a:prstGeom prst="rect">
            <a:avLst/>
          </a:prstGeom>
        </p:spPr>
      </p:pic>
      <p:sp>
        <p:nvSpPr>
          <p:cNvPr id="194" name="The scatter? The curve? The outlier? The singlet?"/>
          <p:cNvSpPr txBox="1"/>
          <p:nvPr>
            <p:ph type="body" sz="quarter" idx="1"/>
          </p:nvPr>
        </p:nvSpPr>
        <p:spPr>
          <a:prstGeom prst="rect">
            <a:avLst/>
          </a:prstGeom>
        </p:spPr>
        <p:txBody>
          <a:bodyPr/>
          <a:lstStyle/>
          <a:p>
            <a:pPr/>
            <a:r>
              <a:t>The scatter? The curve? The outlier? The singlet?</a:t>
            </a:r>
          </a:p>
        </p:txBody>
      </p:sp>
      <p:sp>
        <p:nvSpPr>
          <p:cNvPr id="195" name="https://commons.wikimedia.org/w/index.php?curid=9838454"/>
          <p:cNvSpPr txBox="1"/>
          <p:nvPr/>
        </p:nvSpPr>
        <p:spPr>
          <a:xfrm>
            <a:off x="2383783" y="5584349"/>
            <a:ext cx="6171752" cy="35066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https://commons.wikimedia.org/w/index.php?curid=9838454</a:t>
            </a:r>
          </a:p>
        </p:txBody>
      </p:sp>
      <p:sp>
        <p:nvSpPr>
          <p:cNvPr id="196" name="Anscombe, Francis J. (1973) Graphs in statistical analysis. American Statistician, 27, 17–21."/>
          <p:cNvSpPr txBox="1"/>
          <p:nvPr/>
        </p:nvSpPr>
        <p:spPr>
          <a:xfrm>
            <a:off x="968619" y="5827895"/>
            <a:ext cx="7979476" cy="30102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defRPr sz="1520">
                <a:solidFill>
                  <a:srgbClr val="54595D"/>
                </a:solidFill>
              </a:defRPr>
            </a:lvl1pPr>
          </a:lstStyle>
          <a:p>
            <a:pPr/>
            <a:r>
              <a:t>Anscombe, Francis J. (1973) Graphs in statistical analysis. American Statistician, 27, 17–21.</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0" name="Careful with descriptive statistics"/>
          <p:cNvSpPr txBox="1"/>
          <p:nvPr>
            <p:ph type="title"/>
          </p:nvPr>
        </p:nvSpPr>
        <p:spPr>
          <a:prstGeom prst="rect">
            <a:avLst/>
          </a:prstGeom>
        </p:spPr>
        <p:txBody>
          <a:bodyPr/>
          <a:lstStyle/>
          <a:p>
            <a:pPr/>
            <a:r>
              <a:t>Careful with descriptive statistics</a:t>
            </a:r>
          </a:p>
        </p:txBody>
      </p:sp>
      <p:sp>
        <p:nvSpPr>
          <p:cNvPr id="201" name="The accuracy of parameters for each data:"/>
          <p:cNvSpPr txBox="1"/>
          <p:nvPr>
            <p:ph type="body" idx="1"/>
          </p:nvPr>
        </p:nvSpPr>
        <p:spPr>
          <a:prstGeom prst="rect">
            <a:avLst/>
          </a:prstGeom>
        </p:spPr>
        <p:txBody>
          <a:bodyPr/>
          <a:lstStyle>
            <a:lvl1pPr marL="0" indent="0">
              <a:buSzTx/>
              <a:buFontTx/>
              <a:buNone/>
            </a:lvl1pPr>
          </a:lstStyle>
          <a:p>
            <a:pPr/>
            <a:r>
              <a:t>The accuracy of parameters for each data:</a:t>
            </a:r>
          </a:p>
        </p:txBody>
      </p:sp>
      <p:graphicFrame>
        <p:nvGraphicFramePr>
          <p:cNvPr id="202" name="Table"/>
          <p:cNvGraphicFramePr/>
          <p:nvPr/>
        </p:nvGraphicFramePr>
        <p:xfrm>
          <a:off x="403009" y="2255021"/>
          <a:ext cx="8350682" cy="3823650"/>
        </p:xfrm>
        <a:graphic xmlns:a="http://schemas.openxmlformats.org/drawingml/2006/main">
          <a:graphicData uri="http://schemas.openxmlformats.org/drawingml/2006/table">
            <a:tbl>
              <a:tblPr firstCol="1" firstRow="1" lastCol="0" lastRow="0" bandCol="0" bandRow="1" rtl="0">
                <a:tableStyleId>{4C3C2611-4C71-4FC5-86AE-919BDF0F9419}</a:tableStyleId>
              </a:tblPr>
              <a:tblGrid>
                <a:gridCol w="2779327"/>
                <a:gridCol w="1815101"/>
                <a:gridCol w="3743553"/>
              </a:tblGrid>
              <a:tr h="533589">
                <a:tc>
                  <a:txBody>
                    <a:bodyPr/>
                    <a:lstStyle/>
                    <a:p>
                      <a:pPr algn="l">
                        <a:defRPr b="0" sz="1800">
                          <a:solidFill>
                            <a:srgbClr val="000000"/>
                          </a:solidFill>
                        </a:defRPr>
                      </a:pPr>
                      <a:r>
                        <a:rPr b="1">
                          <a:solidFill>
                            <a:srgbClr val="FFFFFF"/>
                          </a:solidFill>
                        </a:rPr>
                        <a:t>Property</a:t>
                      </a:r>
                    </a:p>
                  </a:txBody>
                  <a:tcPr marL="0" marR="0" marT="0" marB="0" anchor="t" anchorCtr="0" horzOverflow="overflow"/>
                </a:tc>
                <a:tc>
                  <a:txBody>
                    <a:bodyPr/>
                    <a:lstStyle/>
                    <a:p>
                      <a:pPr algn="l">
                        <a:defRPr b="0" sz="1800">
                          <a:solidFill>
                            <a:srgbClr val="000000"/>
                          </a:solidFill>
                        </a:defRPr>
                      </a:pPr>
                      <a:r>
                        <a:rPr b="1">
                          <a:solidFill>
                            <a:srgbClr val="FFFFFF"/>
                          </a:solidFill>
                        </a:rPr>
                        <a:t>Value</a:t>
                      </a:r>
                    </a:p>
                  </a:txBody>
                  <a:tcPr marL="0" marR="0" marT="0" marB="0" anchor="t" anchorCtr="0" horzOverflow="overflow"/>
                </a:tc>
                <a:tc>
                  <a:txBody>
                    <a:bodyPr/>
                    <a:lstStyle/>
                    <a:p>
                      <a:pPr algn="l">
                        <a:defRPr b="0" sz="1800">
                          <a:solidFill>
                            <a:srgbClr val="000000"/>
                          </a:solidFill>
                        </a:defRPr>
                      </a:pPr>
                      <a:r>
                        <a:rPr b="1">
                          <a:solidFill>
                            <a:srgbClr val="FFFFFF"/>
                          </a:solidFill>
                        </a:rPr>
                        <a:t>Accuracy</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Mean of x</a:t>
                      </a:r>
                    </a:p>
                  </a:txBody>
                  <a:tcPr marL="0" marR="0" marT="0" marB="0" anchor="t" anchorCtr="0" horzOverflow="overflow"/>
                </a:tc>
                <a:tc>
                  <a:txBody>
                    <a:bodyPr/>
                    <a:lstStyle/>
                    <a:p>
                      <a:pPr algn="l">
                        <a:defRPr sz="1800"/>
                      </a:pPr>
                      <a:r>
                        <a:t>9</a:t>
                      </a:r>
                    </a:p>
                  </a:txBody>
                  <a:tcPr marL="0" marR="0" marT="0" marB="0" anchor="t" anchorCtr="0" horzOverflow="overflow"/>
                </a:tc>
                <a:tc>
                  <a:txBody>
                    <a:bodyPr/>
                    <a:lstStyle/>
                    <a:p>
                      <a:pPr algn="l">
                        <a:defRPr sz="1800"/>
                      </a:pPr>
                      <a:r>
                        <a:t>exact</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Sample variance of x</a:t>
                      </a:r>
                    </a:p>
                  </a:txBody>
                  <a:tcPr marL="0" marR="0" marT="0" marB="0" anchor="t" anchorCtr="0" horzOverflow="overflow"/>
                </a:tc>
                <a:tc>
                  <a:txBody>
                    <a:bodyPr/>
                    <a:lstStyle/>
                    <a:p>
                      <a:pPr algn="l">
                        <a:defRPr sz="1800"/>
                      </a:pPr>
                      <a:r>
                        <a:t>11</a:t>
                      </a:r>
                    </a:p>
                  </a:txBody>
                  <a:tcPr marL="0" marR="0" marT="0" marB="0" anchor="t" anchorCtr="0" horzOverflow="overflow"/>
                </a:tc>
                <a:tc>
                  <a:txBody>
                    <a:bodyPr/>
                    <a:lstStyle/>
                    <a:p>
                      <a:pPr algn="l">
                        <a:defRPr sz="1800"/>
                      </a:pPr>
                      <a:r>
                        <a:t>exact</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Mean of y</a:t>
                      </a:r>
                    </a:p>
                  </a:txBody>
                  <a:tcPr marL="0" marR="0" marT="0" marB="0" anchor="t" anchorCtr="0" horzOverflow="overflow"/>
                </a:tc>
                <a:tc>
                  <a:txBody>
                    <a:bodyPr/>
                    <a:lstStyle/>
                    <a:p>
                      <a:pPr algn="l">
                        <a:defRPr sz="1800"/>
                      </a:pPr>
                      <a:r>
                        <a:t>7.50</a:t>
                      </a:r>
                    </a:p>
                  </a:txBody>
                  <a:tcPr marL="0" marR="0" marT="0" marB="0" anchor="t" anchorCtr="0" horzOverflow="overflow"/>
                </a:tc>
                <a:tc>
                  <a:txBody>
                    <a:bodyPr/>
                    <a:lstStyle/>
                    <a:p>
                      <a:pPr algn="l">
                        <a:defRPr sz="1800"/>
                      </a:pPr>
                      <a:r>
                        <a:t>to 2 decimal places</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Sample variance of y</a:t>
                      </a:r>
                    </a:p>
                  </a:txBody>
                  <a:tcPr marL="0" marR="0" marT="0" marB="0" anchor="t" anchorCtr="0" horzOverflow="overflow"/>
                </a:tc>
                <a:tc>
                  <a:txBody>
                    <a:bodyPr/>
                    <a:lstStyle/>
                    <a:p>
                      <a:pPr algn="l">
                        <a:defRPr sz="1800"/>
                      </a:pPr>
                      <a:r>
                        <a:t>4.125</a:t>
                      </a:r>
                    </a:p>
                  </a:txBody>
                  <a:tcPr marL="0" marR="0" marT="0" marB="0" anchor="t" anchorCtr="0" horzOverflow="overflow"/>
                </a:tc>
                <a:tc>
                  <a:txBody>
                    <a:bodyPr/>
                    <a:lstStyle/>
                    <a:p>
                      <a:pPr algn="l">
                        <a:defRPr sz="1800"/>
                      </a:pPr>
                      <a:r>
                        <a:t>plus/minus 0.003</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Correlation between x and y</a:t>
                      </a:r>
                    </a:p>
                  </a:txBody>
                  <a:tcPr marL="0" marR="0" marT="0" marB="0" anchor="t" anchorCtr="0" horzOverflow="overflow"/>
                </a:tc>
                <a:tc>
                  <a:txBody>
                    <a:bodyPr/>
                    <a:lstStyle/>
                    <a:p>
                      <a:pPr algn="l">
                        <a:defRPr sz="1800"/>
                      </a:pPr>
                      <a:r>
                        <a:t>0.816</a:t>
                      </a:r>
                    </a:p>
                  </a:txBody>
                  <a:tcPr marL="0" marR="0" marT="0" marB="0" anchor="t" anchorCtr="0" horzOverflow="overflow"/>
                </a:tc>
                <a:tc>
                  <a:txBody>
                    <a:bodyPr/>
                    <a:lstStyle/>
                    <a:p>
                      <a:pPr algn="l">
                        <a:defRPr sz="1800"/>
                      </a:pPr>
                      <a:r>
                        <a:t>to 3 decimal places</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Linear regression line</a:t>
                      </a:r>
                    </a:p>
                  </a:txBody>
                  <a:tcPr marL="0" marR="0" marT="0" marB="0" anchor="t" anchorCtr="0" horzOverflow="overflow"/>
                </a:tc>
                <a:tc>
                  <a:txBody>
                    <a:bodyPr/>
                    <a:lstStyle/>
                    <a:p>
                      <a:pPr algn="l">
                        <a:defRPr sz="1800"/>
                      </a:pPr>
                      <a:r>
                        <a:t>y = 3.00 + 0.500x</a:t>
                      </a:r>
                    </a:p>
                  </a:txBody>
                  <a:tcPr marL="0" marR="0" marT="0" marB="0" anchor="t" anchorCtr="0" horzOverflow="overflow"/>
                </a:tc>
                <a:tc>
                  <a:txBody>
                    <a:bodyPr/>
                    <a:lstStyle/>
                    <a:p>
                      <a:pPr algn="l">
                        <a:defRPr sz="1800"/>
                      </a:pPr>
                      <a:r>
                        <a:t>to 2 and 3 decimal places, respectively</a:t>
                      </a:r>
                    </a:p>
                  </a:txBody>
                  <a:tcPr marL="0" marR="0" marT="0" marB="0" anchor="t" anchorCtr="0" horzOverflow="overflow"/>
                </a:tc>
              </a:tr>
            </a:tbl>
          </a:graphicData>
        </a:graphic>
      </p:graphicFrame>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4" name="Title 1"/>
          <p:cNvSpPr txBox="1"/>
          <p:nvPr>
            <p:ph type="ctrTitle"/>
          </p:nvPr>
        </p:nvSpPr>
        <p:spPr>
          <a:xfrm>
            <a:off x="685800" y="2130425"/>
            <a:ext cx="7772400" cy="1010543"/>
          </a:xfrm>
          <a:prstGeom prst="rect">
            <a:avLst/>
          </a:prstGeom>
        </p:spPr>
        <p:txBody>
          <a:bodyPr/>
          <a:lstStyle>
            <a:lvl1pPr>
              <a:defRPr sz="6000"/>
            </a:lvl1pPr>
          </a:lstStyle>
          <a:p>
            <a:pPr/>
            <a:r>
              <a:t>First steps with BD</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6" name="Some more pitfalls"/>
          <p:cNvSpPr txBox="1"/>
          <p:nvPr>
            <p:ph type="title"/>
          </p:nvPr>
        </p:nvSpPr>
        <p:spPr>
          <a:prstGeom prst="rect">
            <a:avLst/>
          </a:prstGeom>
        </p:spPr>
        <p:txBody>
          <a:bodyPr/>
          <a:lstStyle/>
          <a:p>
            <a:pPr/>
            <a:r>
              <a:t>Some more pitfalls</a:t>
            </a:r>
          </a:p>
        </p:txBody>
      </p:sp>
      <p:sp>
        <p:nvSpPr>
          <p:cNvPr id="207" name="Consider:…"/>
          <p:cNvSpPr txBox="1"/>
          <p:nvPr>
            <p:ph type="body" idx="1"/>
          </p:nvPr>
        </p:nvSpPr>
        <p:spPr>
          <a:prstGeom prst="rect">
            <a:avLst/>
          </a:prstGeom>
        </p:spPr>
        <p:txBody>
          <a:bodyPr/>
          <a:lstStyle/>
          <a:p>
            <a:pPr marL="322325" indent="-322325" defTabSz="859536">
              <a:defRPr sz="3008"/>
            </a:pPr>
            <a:r>
              <a:t>Consider:</a:t>
            </a:r>
          </a:p>
          <a:p>
            <a:pPr lvl="2" marL="1181861" indent="-322325" defTabSz="859536">
              <a:defRPr sz="3008"/>
            </a:pPr>
            <a:r>
              <a:t>errors (noise in measurement)</a:t>
            </a:r>
          </a:p>
          <a:p>
            <a:pPr lvl="2" marL="1181861" indent="-322325" defTabSz="859536">
              <a:defRPr sz="3008"/>
            </a:pPr>
            <a:r>
              <a:t>blunders (mistakes in procedure)</a:t>
            </a:r>
          </a:p>
          <a:p>
            <a:pPr lvl="2" marL="1181861" indent="-322325" defTabSz="859536">
              <a:defRPr sz="3008"/>
            </a:pPr>
            <a:r>
              <a:t>lies (intentional falsehoods)</a:t>
            </a:r>
          </a:p>
          <a:p>
            <a:pPr marL="322325" indent="-322325" defTabSz="859536">
              <a:defRPr sz="3008"/>
            </a:pPr>
            <a:r>
              <a:t>Big Data helps in one aspect - which one?</a:t>
            </a:r>
          </a:p>
          <a:p>
            <a:pPr marL="322325" indent="-322325" defTabSz="859536">
              <a:defRPr sz="3008"/>
            </a:pPr>
            <a:r>
              <a:t>Warning by statisticians: the “N - p fallacy”</a:t>
            </a:r>
            <a:br/>
            <a:r>
              <a:t>N: independent observations</a:t>
            </a:r>
            <a:br/>
            <a:r>
              <a:t>p: repeated observations</a:t>
            </a:r>
            <a:br/>
            <a:r>
              <a:t>too often, BD has big “p” but tiny “N”!</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1" name="Pseudo-Replication"/>
          <p:cNvSpPr txBox="1"/>
          <p:nvPr>
            <p:ph type="title"/>
          </p:nvPr>
        </p:nvSpPr>
        <p:spPr>
          <a:prstGeom prst="rect">
            <a:avLst/>
          </a:prstGeom>
        </p:spPr>
        <p:txBody>
          <a:bodyPr/>
          <a:lstStyle/>
          <a:p>
            <a:pPr/>
            <a:r>
              <a:t>Pseudo-Replication</a:t>
            </a:r>
          </a:p>
        </p:txBody>
      </p:sp>
      <p:sp>
        <p:nvSpPr>
          <p:cNvPr id="212" name="The term pseudoreplication was coined by Hurlbert to refer to &quot;the use of inferential statistics to test for treatment effects with data from experiments where either treatments are not replicated (though samples may be) or replicates are not statistically independent.&quot;1 The context of his paper was ecological field experiments, but pseudoreplication can occur in other contexts as well.…"/>
          <p:cNvSpPr txBox="1"/>
          <p:nvPr/>
        </p:nvSpPr>
        <p:spPr>
          <a:xfrm>
            <a:off x="368520" y="1740761"/>
            <a:ext cx="8406960" cy="475673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defRPr sz="2000"/>
            </a:pPr>
            <a:r>
              <a:t>The term </a:t>
            </a:r>
            <a:r>
              <a:rPr i="1"/>
              <a:t>pseudoreplication</a:t>
            </a:r>
            <a:r>
              <a:t> was coined by Hurlbert to refer to "the use of inferential statistics to test for treatment effects with data from experiments where either treatments are not replicated (though samples may be) or replicates are not statistically independent."</a:t>
            </a:r>
            <a:r>
              <a:rPr baseline="31999"/>
              <a:t>1</a:t>
            </a:r>
            <a:r>
              <a:t> The context of his paper was ecological field experiments, but pseudoreplication can occur in other contexts as well.</a:t>
            </a:r>
          </a:p>
          <a:p>
            <a:pPr defTabSz="457200">
              <a:defRPr sz="2000"/>
            </a:pPr>
          </a:p>
          <a:p>
            <a:pPr defTabSz="457200">
              <a:defRPr sz="2000"/>
            </a:pPr>
            <a:r>
              <a:t>Here, </a:t>
            </a:r>
            <a:r>
              <a:rPr i="1"/>
              <a:t>replication</a:t>
            </a:r>
            <a:r>
              <a:t> refers to having more than one experimental (or observational) unit with the same treatment. Each unit with the same treatment is called a </a:t>
            </a:r>
            <a:r>
              <a:rPr i="1"/>
              <a:t>replicate</a:t>
            </a:r>
            <a:r>
              <a:t>. </a:t>
            </a:r>
          </a:p>
          <a:p>
            <a:pPr defTabSz="457200">
              <a:defRPr sz="2000"/>
            </a:pPr>
          </a:p>
          <a:p>
            <a:pPr defTabSz="457200">
              <a:defRPr sz="2000"/>
            </a:pPr>
            <a:r>
              <a:t>Heffner et al distinguish a pseudoreplicate from a </a:t>
            </a:r>
            <a:r>
              <a:rPr i="1"/>
              <a:t>true replicate</a:t>
            </a:r>
            <a:r>
              <a:t>, which they characterize as "the smallest experimental unit to which a treatment is independently applied."</a:t>
            </a:r>
          </a:p>
          <a:p>
            <a:pPr defTabSz="457200">
              <a:defRPr sz="2000"/>
            </a:pPr>
          </a:p>
        </p:txBody>
      </p:sp>
      <p:sp>
        <p:nvSpPr>
          <p:cNvPr id="213" name="https://www.ma.utexas.edu/users/mks/statmistakes/StatisticsMistakes.html"/>
          <p:cNvSpPr txBox="1"/>
          <p:nvPr/>
        </p:nvSpPr>
        <p:spPr>
          <a:xfrm>
            <a:off x="285908" y="5989753"/>
            <a:ext cx="7650285" cy="350662"/>
          </a:xfrm>
          <a:prstGeom prst="rect">
            <a:avLst/>
          </a:prstGeom>
          <a:ln w="12700">
            <a:miter lim="400000"/>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wrap="none" lIns="45719" rIns="45719">
            <a:spAutoFit/>
          </a:bodyPr>
          <a:lstStyle/>
          <a:p>
            <a:pPr/>
            <a:r>
              <a:t>https://www.ma.utexas.edu/users/mks/statmistakes/StatisticsMistakes.html</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7" name="Pseudo-Replication"/>
          <p:cNvSpPr txBox="1"/>
          <p:nvPr>
            <p:ph type="title"/>
          </p:nvPr>
        </p:nvSpPr>
        <p:spPr>
          <a:prstGeom prst="rect">
            <a:avLst/>
          </a:prstGeom>
        </p:spPr>
        <p:txBody>
          <a:bodyPr/>
          <a:lstStyle/>
          <a:p>
            <a:pPr/>
            <a:r>
              <a:t>Pseudo-Replication</a:t>
            </a:r>
          </a:p>
        </p:txBody>
      </p:sp>
      <p:sp>
        <p:nvSpPr>
          <p:cNvPr id="218" name="Most models for statistical inference require true replication. True replication permits the estimation of variability within a treatment. Without estimating variability within treatments, it is impossible to do statistical inference. Consider, for example, comparing two drugs by trying drug A on person 1 and drug B on person 2.  Drugs typically have different effects in different people. So this simple experiment will give us no information about generalizing to people other than the two involved. But if we try each drug on several people, then we can obtain some information about the variability of each drug, and use statistical inference to gain some information on whether or not one drug might be more effective than the other on average.…"/>
          <p:cNvSpPr txBox="1"/>
          <p:nvPr/>
        </p:nvSpPr>
        <p:spPr>
          <a:xfrm>
            <a:off x="368520" y="1410616"/>
            <a:ext cx="8406960" cy="446463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defRPr sz="2000"/>
            </a:pPr>
            <a:r>
              <a:t>Most models for statistical inference require true replication. </a:t>
            </a:r>
            <a:r>
              <a:rPr i="1"/>
              <a:t>True</a:t>
            </a:r>
            <a:r>
              <a:t> replication permits the estimation of </a:t>
            </a:r>
            <a:r>
              <a:rPr i="1"/>
              <a:t>variability within a treatment</a:t>
            </a:r>
            <a:r>
              <a:t>. Without estimating variability within treatments, it is impossible to do statistical inference. Consider, for example, comparing two drugs by trying drug A on person 1 and drug B on person 2.  Drugs typically have different effects in different people. So this simple experiment will give us no information about generalizing to people other than the two involved. But if we try each drug on several people, then we can obtain some information about the variability of each drug, and use statistical inference to gain some information on whether or not one drug might be more effective than the other on average.</a:t>
            </a:r>
          </a:p>
          <a:p>
            <a:pPr defTabSz="457200">
              <a:defRPr sz="2000"/>
            </a:pPr>
          </a:p>
          <a:p>
            <a:pPr defTabSz="457200">
              <a:defRPr sz="2000"/>
            </a:pPr>
            <a:r>
              <a:t>True replicates are often confused with repeated measures or with pseudoreplicates. The following illustrate some of the ways this can occur.</a:t>
            </a:r>
          </a:p>
        </p:txBody>
      </p:sp>
      <p:sp>
        <p:nvSpPr>
          <p:cNvPr id="219" name="https://www.ma.utexas.edu/users/mks/statmistakes/StatisticsMistakes.html"/>
          <p:cNvSpPr txBox="1"/>
          <p:nvPr/>
        </p:nvSpPr>
        <p:spPr>
          <a:xfrm>
            <a:off x="285908" y="5989753"/>
            <a:ext cx="7650285" cy="350662"/>
          </a:xfrm>
          <a:prstGeom prst="rect">
            <a:avLst/>
          </a:prstGeom>
          <a:ln w="12700">
            <a:miter lim="400000"/>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wrap="none" lIns="45719" rIns="45719">
            <a:spAutoFit/>
          </a:bodyPr>
          <a:lstStyle/>
          <a:p>
            <a:pPr/>
            <a:r>
              <a:t>https://www.ma.utexas.edu/users/mks/statmistakes/StatisticsMistakes.html</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3" name="Examples for pseudo-replication"/>
          <p:cNvSpPr txBox="1"/>
          <p:nvPr>
            <p:ph type="title"/>
          </p:nvPr>
        </p:nvSpPr>
        <p:spPr>
          <a:prstGeom prst="rect">
            <a:avLst/>
          </a:prstGeom>
        </p:spPr>
        <p:txBody>
          <a:bodyPr/>
          <a:lstStyle/>
          <a:p>
            <a:pPr/>
            <a:r>
              <a:t>Examples for pseudo-replication</a:t>
            </a:r>
          </a:p>
        </p:txBody>
      </p:sp>
      <p:sp>
        <p:nvSpPr>
          <p:cNvPr id="224" name="1. Suppose a blood-pressure lowering drug is administered to a patient, then the patient's blood pressure is measured twice. This is a repeated measure, not a replication. It can give information about the uncertainty in the measurement process, but not about the variability in the effect of the drug. On the other hand, if the drug were administered to two patients, and each patient's blood pressure was measured once, we can say the treatment has been replicated, and the replication may give some information about the variability in the effect of the drug."/>
          <p:cNvSpPr txBox="1"/>
          <p:nvPr/>
        </p:nvSpPr>
        <p:spPr>
          <a:xfrm>
            <a:off x="37712" y="1724832"/>
            <a:ext cx="9110410" cy="5769554"/>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defTabSz="457200">
              <a:defRPr sz="2764"/>
            </a:pPr>
            <a:r>
              <a:t>1. Suppose a blood-pressure lowering drug is administered to a patient, then the patient's blood pressure is measured twice. This is a </a:t>
            </a:r>
            <a:r>
              <a:rPr i="1"/>
              <a:t>repeated measure</a:t>
            </a:r>
            <a:r>
              <a:t>, not a replication. It can give information about the </a:t>
            </a:r>
            <a:r>
              <a:rPr u="sng">
                <a:solidFill>
                  <a:srgbClr val="0000EE"/>
                </a:solidFill>
                <a:uFill>
                  <a:solidFill>
                    <a:srgbClr val="0000EE"/>
                  </a:solidFill>
                </a:uFill>
              </a:rPr>
              <a:t>uncertainty in the measurement process, but not about the variability in the effect of the drug</a:t>
            </a:r>
            <a:r>
              <a:t>. On the other hand, if the drug were administered to two patients, and each patient's blood pressure was measured once, we can say the treatment has been replicated, and the replication may give some information about the variability in the effect of the drug.</a:t>
            </a:r>
          </a:p>
          <a:p>
            <a:pPr defTabSz="457200">
              <a:defRPr sz="2764"/>
            </a:pPr>
          </a:p>
          <a:p>
            <a:pPr defTabSz="457200">
              <a:defRPr sz="2764"/>
            </a:pPr>
          </a:p>
        </p:txBody>
      </p:sp>
      <p:sp>
        <p:nvSpPr>
          <p:cNvPr id="225" name="https://www.ma.utexas.edu/users/mks/statmistakes/StatisticsMistakes.html"/>
          <p:cNvSpPr txBox="1"/>
          <p:nvPr/>
        </p:nvSpPr>
        <p:spPr>
          <a:xfrm>
            <a:off x="285908" y="5989753"/>
            <a:ext cx="7650285" cy="350662"/>
          </a:xfrm>
          <a:prstGeom prst="rect">
            <a:avLst/>
          </a:prstGeom>
          <a:ln w="12700">
            <a:miter lim="400000"/>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wrap="none" lIns="45719" rIns="45719">
            <a:spAutoFit/>
          </a:bodyPr>
          <a:lstStyle/>
          <a:p>
            <a:pPr/>
            <a:r>
              <a:t>https://www.ma.utexas.edu/users/mks/statmistakes/StatisticsMistakes.html</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9" name="Examples for pseudo-replication"/>
          <p:cNvSpPr txBox="1"/>
          <p:nvPr>
            <p:ph type="title"/>
          </p:nvPr>
        </p:nvSpPr>
        <p:spPr>
          <a:prstGeom prst="rect">
            <a:avLst/>
          </a:prstGeom>
        </p:spPr>
        <p:txBody>
          <a:bodyPr/>
          <a:lstStyle/>
          <a:p>
            <a:pPr/>
            <a:r>
              <a:t>Examples for pseudo-replication</a:t>
            </a:r>
          </a:p>
        </p:txBody>
      </p:sp>
      <p:sp>
        <p:nvSpPr>
          <p:cNvPr id="230" name="2. A researcher is studying the effect on plant growth of different concentrations of CO2 in the air.  He needs to grow the plants in a growth chamber so that the  CO2 concentration can be controlled. He has access to only two growth chambers, but each one will hold five plants.  However, since the five plants in each chamber share whatever conditions are in that chamber besides the CO2 concentration, and in fact may also influence each other, they are not independent replicates but are pseudoreplicates. The growth chambers are the experimental units; the treatments are applied to the growth chambers, not to the plant independently."/>
          <p:cNvSpPr txBox="1"/>
          <p:nvPr/>
        </p:nvSpPr>
        <p:spPr>
          <a:xfrm>
            <a:off x="8051" y="1409694"/>
            <a:ext cx="9037548" cy="5363154"/>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defTabSz="457200">
              <a:defRPr sz="2764"/>
            </a:pPr>
            <a:r>
              <a:t>2. A researcher is studying the effect on plant growth of different concentrations of CO</a:t>
            </a:r>
            <a:r>
              <a:rPr baseline="-5999" sz="2300"/>
              <a:t>2</a:t>
            </a:r>
            <a:r>
              <a:t> in the air.  He needs to grow the plants in a growth chamber so that the </a:t>
            </a:r>
            <a:r>
              <a:rPr sz="2300"/>
              <a:t> </a:t>
            </a:r>
            <a:r>
              <a:t>CO</a:t>
            </a:r>
            <a:r>
              <a:rPr baseline="-5999" sz="2300"/>
              <a:t>2</a:t>
            </a:r>
            <a:r>
              <a:t> concentration can be controlled. He has access to only two growth chambers, but each one will hold five plants.  However, since the five plants in each chamber share whatever conditions are in that chamber besides the CO</a:t>
            </a:r>
            <a:r>
              <a:rPr baseline="-5999" sz="2300"/>
              <a:t>2</a:t>
            </a:r>
            <a:r>
              <a:rPr sz="2300"/>
              <a:t> </a:t>
            </a:r>
            <a:r>
              <a:t>concentration, and in fact may also influence each other, they are not independent replicates but are pseudoreplicates. The growth chambers are the experimental units; the treatments are applied to the growth chambers, not to the plant independently. </a:t>
            </a:r>
          </a:p>
        </p:txBody>
      </p:sp>
      <p:sp>
        <p:nvSpPr>
          <p:cNvPr id="231" name="https://www.ma.utexas.edu/users/mks/statmistakes/StatisticsMistakes.html"/>
          <p:cNvSpPr txBox="1"/>
          <p:nvPr/>
        </p:nvSpPr>
        <p:spPr>
          <a:xfrm>
            <a:off x="165856" y="6274878"/>
            <a:ext cx="7650285" cy="350662"/>
          </a:xfrm>
          <a:prstGeom prst="rect">
            <a:avLst/>
          </a:prstGeom>
          <a:ln w="12700">
            <a:miter lim="400000"/>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wrap="none" lIns="45719" rIns="45719">
            <a:spAutoFit/>
          </a:bodyPr>
          <a:lstStyle/>
          <a:p>
            <a:pPr/>
            <a:r>
              <a:t>https://www.ma.utexas.edu/users/mks/statmistakes/StatisticsMistakes.html</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5" name="Working with Big Data"/>
          <p:cNvSpPr txBox="1"/>
          <p:nvPr>
            <p:ph type="title"/>
          </p:nvPr>
        </p:nvSpPr>
        <p:spPr>
          <a:prstGeom prst="rect">
            <a:avLst/>
          </a:prstGeom>
        </p:spPr>
        <p:txBody>
          <a:bodyPr/>
          <a:lstStyle/>
          <a:p>
            <a:pPr/>
            <a:r>
              <a:t>Working with Big Data</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7" name="Some Major Platforms"/>
          <p:cNvSpPr txBox="1"/>
          <p:nvPr>
            <p:ph type="title"/>
          </p:nvPr>
        </p:nvSpPr>
        <p:spPr>
          <a:prstGeom prst="rect">
            <a:avLst/>
          </a:prstGeom>
        </p:spPr>
        <p:txBody>
          <a:bodyPr/>
          <a:lstStyle/>
          <a:p>
            <a:pPr/>
            <a:r>
              <a:t>Some Major Platforms</a:t>
            </a:r>
          </a:p>
        </p:txBody>
      </p:sp>
      <p:sp>
        <p:nvSpPr>
          <p:cNvPr id="238" name="Amazon AWS (Amazon Web Services)…"/>
          <p:cNvSpPr txBox="1"/>
          <p:nvPr>
            <p:ph type="body" idx="1"/>
          </p:nvPr>
        </p:nvSpPr>
        <p:spPr>
          <a:prstGeom prst="rect">
            <a:avLst/>
          </a:prstGeom>
        </p:spPr>
        <p:txBody>
          <a:bodyPr/>
          <a:lstStyle/>
          <a:p>
            <a:pPr/>
            <a:r>
              <a:t>Amazon AWS (Amazon Web Services)</a:t>
            </a:r>
          </a:p>
          <a:p>
            <a:pPr/>
            <a:r>
              <a:t>Google Cloud</a:t>
            </a:r>
          </a:p>
          <a:p>
            <a:pPr/>
            <a:r>
              <a:t>IBM Infosphere</a:t>
            </a:r>
          </a:p>
          <a:p>
            <a:pPr/>
            <a:r>
              <a:t>Cloudera</a:t>
            </a:r>
          </a:p>
          <a:p>
            <a:pPr/>
            <a:r>
              <a:t>Microsoft Azure</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2" name="Amazon AWS"/>
          <p:cNvSpPr txBox="1"/>
          <p:nvPr>
            <p:ph type="title"/>
          </p:nvPr>
        </p:nvSpPr>
        <p:spPr>
          <a:prstGeom prst="rect">
            <a:avLst/>
          </a:prstGeom>
        </p:spPr>
        <p:txBody>
          <a:bodyPr/>
          <a:lstStyle/>
          <a:p>
            <a:pPr/>
            <a:r>
              <a:t>Amazon AWS</a:t>
            </a:r>
          </a:p>
        </p:txBody>
      </p:sp>
      <p:sp>
        <p:nvSpPr>
          <p:cNvPr id="243" name="Hadoop data clusters…"/>
          <p:cNvSpPr txBox="1"/>
          <p:nvPr>
            <p:ph type="body" idx="1"/>
          </p:nvPr>
        </p:nvSpPr>
        <p:spPr>
          <a:prstGeom prst="rect">
            <a:avLst/>
          </a:prstGeom>
        </p:spPr>
        <p:txBody>
          <a:bodyPr/>
          <a:lstStyle/>
          <a:p>
            <a:pPr/>
            <a:r>
              <a:t>Hadoop data clusters</a:t>
            </a:r>
          </a:p>
          <a:p>
            <a:pPr/>
            <a:r>
              <a:t>Apache Spark over Hadoop</a:t>
            </a:r>
          </a:p>
          <a:p>
            <a:pPr/>
            <a:r>
              <a:t>Native language: Scala (Java-based functional-oriented high-performance language)</a:t>
            </a:r>
          </a:p>
          <a:p>
            <a:pPr/>
            <a:r>
              <a:t>Supports Python (PySpark), many others</a:t>
            </a:r>
          </a:p>
          <a:p>
            <a:pPr/>
            <a:r>
              <a:t>1 year free trial available</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7" name="Google Cloud"/>
          <p:cNvSpPr txBox="1"/>
          <p:nvPr>
            <p:ph type="title"/>
          </p:nvPr>
        </p:nvSpPr>
        <p:spPr>
          <a:prstGeom prst="rect">
            <a:avLst/>
          </a:prstGeom>
        </p:spPr>
        <p:txBody>
          <a:bodyPr/>
          <a:lstStyle/>
          <a:p>
            <a:pPr/>
            <a:r>
              <a:t>Google Cloud</a:t>
            </a:r>
          </a:p>
        </p:txBody>
      </p:sp>
      <p:sp>
        <p:nvSpPr>
          <p:cNvPr id="248" name="Huge number of datasets for learning…"/>
          <p:cNvSpPr txBox="1"/>
          <p:nvPr>
            <p:ph type="body" idx="1"/>
          </p:nvPr>
        </p:nvSpPr>
        <p:spPr>
          <a:prstGeom prst="rect">
            <a:avLst/>
          </a:prstGeom>
        </p:spPr>
        <p:txBody>
          <a:bodyPr/>
          <a:lstStyle/>
          <a:p>
            <a:pPr/>
            <a:r>
              <a:t>Huge number of datasets for learning</a:t>
            </a:r>
          </a:p>
          <a:p>
            <a:pPr/>
            <a:r>
              <a:t>Home of TensorFlow, the Python-based AI framework</a:t>
            </a:r>
          </a:p>
          <a:p>
            <a:pPr/>
            <a:r>
              <a:t>Excellent tutorials, documentation</a:t>
            </a:r>
          </a:p>
          <a:p>
            <a:pPr/>
            <a:r>
              <a:t>USD 300.00 worth of credit freely available</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2" name="Students interested in more information about statistical inference are referred to the free book: Computer Age Statistical Inference: Algorithms, Evidence and Data Science, by Bradley Efron and Trevor Hastie…"/>
          <p:cNvSpPr txBox="1"/>
          <p:nvPr>
            <p:ph type="body" idx="1"/>
          </p:nvPr>
        </p:nvSpPr>
        <p:spPr>
          <a:prstGeom prst="rect">
            <a:avLst/>
          </a:prstGeom>
        </p:spPr>
        <p:txBody>
          <a:bodyPr/>
          <a:lstStyle/>
          <a:p>
            <a:pPr marL="301752" indent="-301752" defTabSz="804672">
              <a:spcBef>
                <a:spcPts val="600"/>
              </a:spcBef>
              <a:defRPr sz="2816"/>
            </a:pPr>
            <a:r>
              <a:t>Students interested in more information about statistical inference are referred to the free book:</a:t>
            </a:r>
            <a:br/>
            <a:r>
              <a:rPr b="1" sz="2552"/>
              <a:t>Computer Age Statistical Inference: Algorithms, Evidence and Data Science, by Bradley Efron and Trevor Hastie</a:t>
            </a:r>
            <a:endParaRPr b="1"/>
          </a:p>
          <a:p>
            <a:pPr marL="301752" indent="-301752" defTabSz="804672">
              <a:spcBef>
                <a:spcPts val="600"/>
              </a:spcBef>
              <a:defRPr sz="2816"/>
            </a:pPr>
            <a:r>
              <a:t>Some highlights:</a:t>
            </a:r>
            <a:br/>
            <a:r>
              <a:rPr i="1"/>
              <a:t>classical inferential theories, survival analysis, logistic regression, empirical Bayes, the jackknife and bootstrap, random forests, neural networks, Markov chain Monte Carlo, inference after model selection</a:t>
            </a:r>
          </a:p>
        </p:txBody>
      </p:sp>
      <p:sp>
        <p:nvSpPr>
          <p:cNvPr id="253" name="Further study"/>
          <p:cNvSpPr txBox="1"/>
          <p:nvPr>
            <p:ph type="title"/>
          </p:nvPr>
        </p:nvSpPr>
        <p:spPr>
          <a:prstGeom prst="rect">
            <a:avLst/>
          </a:prstGeom>
        </p:spPr>
        <p:txBody>
          <a:bodyPr/>
          <a:lstStyle/>
          <a:p>
            <a:pPr/>
            <a:r>
              <a:t>Further study</a:t>
            </a:r>
          </a:p>
        </p:txBody>
      </p:sp>
      <p:sp>
        <p:nvSpPr>
          <p:cNvPr id="254" name="https://web.stanford.edu/~hastie/CASI/"/>
          <p:cNvSpPr txBox="1"/>
          <p:nvPr/>
        </p:nvSpPr>
        <p:spPr>
          <a:xfrm>
            <a:off x="596783" y="6019794"/>
            <a:ext cx="4011661" cy="35066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https://web.stanford.edu/~hastie/CASI/</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6" name="Outline of the lecture"/>
          <p:cNvSpPr txBox="1"/>
          <p:nvPr>
            <p:ph type="title"/>
          </p:nvPr>
        </p:nvSpPr>
        <p:spPr>
          <a:prstGeom prst="rect">
            <a:avLst/>
          </a:prstGeom>
        </p:spPr>
        <p:txBody>
          <a:bodyPr/>
          <a:lstStyle/>
          <a:p>
            <a:pPr/>
            <a:r>
              <a:t>Outline of the lecture</a:t>
            </a:r>
          </a:p>
        </p:txBody>
      </p:sp>
      <p:sp>
        <p:nvSpPr>
          <p:cNvPr id="137" name="As a preparation to working with BD, we review some concepts from statistics.…"/>
          <p:cNvSpPr txBox="1"/>
          <p:nvPr>
            <p:ph type="body" idx="1"/>
          </p:nvPr>
        </p:nvSpPr>
        <p:spPr>
          <a:xfrm>
            <a:off x="457200" y="1600200"/>
            <a:ext cx="8229600" cy="4796452"/>
          </a:xfrm>
          <a:prstGeom prst="rect">
            <a:avLst/>
          </a:prstGeom>
        </p:spPr>
        <p:txBody>
          <a:bodyPr/>
          <a:lstStyle/>
          <a:p>
            <a:pPr marL="0" indent="0">
              <a:buSzTx/>
              <a:buFontTx/>
              <a:buNone/>
            </a:pPr>
            <a:r>
              <a:t>As a preparation to working with BD, we review some concepts from statistics. </a:t>
            </a:r>
          </a:p>
          <a:p>
            <a:pPr marL="0" indent="0">
              <a:buSzTx/>
              <a:buFontTx/>
              <a:buNone/>
            </a:pPr>
          </a:p>
          <a:p>
            <a:pPr marL="0" indent="0">
              <a:buSzTx/>
              <a:buFontTx/>
              <a:buNone/>
            </a:pPr>
            <a:r>
              <a:t>Although with BD we hope to catch new insights, before that we need to understand the elementary concepts of extracting numerical indicators from data, like descriptive statistics and hypothesis testing.</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6" name="Further reading"/>
          <p:cNvSpPr txBox="1"/>
          <p:nvPr>
            <p:ph type="title"/>
          </p:nvPr>
        </p:nvSpPr>
        <p:spPr>
          <a:prstGeom prst="rect">
            <a:avLst/>
          </a:prstGeom>
        </p:spPr>
        <p:txBody>
          <a:bodyPr/>
          <a:lstStyle/>
          <a:p>
            <a:pPr/>
            <a:r>
              <a:t>Further reading</a:t>
            </a:r>
          </a:p>
        </p:txBody>
      </p:sp>
      <p:sp>
        <p:nvSpPr>
          <p:cNvPr id="257" name="Inference https://www.scientificamerican.com/article/the-mind-reading-salmon/a…"/>
          <p:cNvSpPr txBox="1"/>
          <p:nvPr>
            <p:ph type="body" idx="1"/>
          </p:nvPr>
        </p:nvSpPr>
        <p:spPr>
          <a:prstGeom prst="rect">
            <a:avLst/>
          </a:prstGeom>
        </p:spPr>
        <p:txBody>
          <a:bodyPr/>
          <a:lstStyle/>
          <a:p>
            <a:pPr/>
            <a:r>
              <a:t>Inference</a:t>
            </a:r>
            <a:br/>
            <a:r>
              <a:rPr u="sng">
                <a:solidFill>
                  <a:srgbClr val="0000FF"/>
                </a:solidFill>
                <a:uFill>
                  <a:solidFill>
                    <a:srgbClr val="0000FF"/>
                  </a:solidFill>
                </a:uFill>
                <a:hlinkClick r:id="rId3" invalidUrl="" action="" tgtFrame="" tooltip="" history="1" highlightClick="0" endSnd="0"/>
              </a:rPr>
              <a:t>https://www.scientificamerican.com/article/the-mind-reading-salmon/a</a:t>
            </a:r>
          </a:p>
          <a:p>
            <a:pPr/>
            <a:r>
              <a:t>Common mistakes</a:t>
            </a:r>
            <a:br/>
            <a:r>
              <a:rPr u="sng">
                <a:solidFill>
                  <a:srgbClr val="0000FF"/>
                </a:solidFill>
                <a:uFill>
                  <a:solidFill>
                    <a:srgbClr val="0000FF"/>
                  </a:solidFill>
                </a:uFill>
                <a:hlinkClick r:id="rId4" invalidUrl="" action="" tgtFrame="" tooltip="" history="1" highlightClick="0" endSnd="0"/>
              </a:rPr>
              <a:t>https://www.ma.utexas.edu/users/mks/statmistakes/StatisticsMistakes.html</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1" name="Assignment"/>
          <p:cNvSpPr txBox="1"/>
          <p:nvPr>
            <p:ph type="title"/>
          </p:nvPr>
        </p:nvSpPr>
        <p:spPr>
          <a:prstGeom prst="rect">
            <a:avLst/>
          </a:prstGeom>
        </p:spPr>
        <p:txBody>
          <a:bodyPr/>
          <a:lstStyle/>
          <a:p>
            <a:pPr lvl="1"/>
            <a:r>
              <a:t>Assignment</a:t>
            </a:r>
          </a:p>
        </p:txBody>
      </p:sp>
      <p:sp>
        <p:nvSpPr>
          <p:cNvPr id="262" name="Sign up for the free trial of Amazon AWS or Google Cloud…"/>
          <p:cNvSpPr txBox="1"/>
          <p:nvPr>
            <p:ph type="body" idx="1"/>
          </p:nvPr>
        </p:nvSpPr>
        <p:spPr>
          <a:prstGeom prst="rect">
            <a:avLst/>
          </a:prstGeom>
        </p:spPr>
        <p:txBody>
          <a:bodyPr/>
          <a:lstStyle/>
          <a:p>
            <a:pPr/>
            <a:r>
              <a:t>Sign up for the free trial of Amazon AWS or Google Cloud</a:t>
            </a:r>
          </a:p>
          <a:p>
            <a:pPr/>
            <a:r>
              <a:t>Follow the site introductory documents to set up an instance of a computing cluster</a:t>
            </a:r>
          </a:p>
          <a:p>
            <a:pPr/>
            <a:r>
              <a:t>Select an example from the freely available datasets on the site</a:t>
            </a:r>
          </a:p>
          <a:p>
            <a:pPr/>
            <a:r>
              <a:t>Follow the tutorials to execute a simple Big Data processing task. Note the problems!</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4" name="Summary of the lecture"/>
          <p:cNvSpPr txBox="1"/>
          <p:nvPr>
            <p:ph type="title"/>
          </p:nvPr>
        </p:nvSpPr>
        <p:spPr>
          <a:prstGeom prst="rect">
            <a:avLst/>
          </a:prstGeom>
        </p:spPr>
        <p:txBody>
          <a:bodyPr/>
          <a:lstStyle/>
          <a:p>
            <a:pPr/>
            <a:r>
              <a:t>Summary of the lecture</a:t>
            </a:r>
          </a:p>
        </p:txBody>
      </p:sp>
      <p:sp>
        <p:nvSpPr>
          <p:cNvPr id="265" name="We have reviewed the elements of descriptive statistics, and how to get such information on a BD platform with Python or Scala.…"/>
          <p:cNvSpPr txBox="1"/>
          <p:nvPr>
            <p:ph type="body" idx="1"/>
          </p:nvPr>
        </p:nvSpPr>
        <p:spPr>
          <a:xfrm>
            <a:off x="457200" y="1600200"/>
            <a:ext cx="8229600" cy="4827758"/>
          </a:xfrm>
          <a:prstGeom prst="rect">
            <a:avLst/>
          </a:prstGeom>
        </p:spPr>
        <p:txBody>
          <a:bodyPr/>
          <a:lstStyle/>
          <a:p>
            <a:pPr marL="0" indent="0" defTabSz="896111">
              <a:buSzTx/>
              <a:buFontTx/>
              <a:buNone/>
              <a:defRPr sz="3136"/>
            </a:pPr>
            <a:r>
              <a:t>We have reviewed the elements of descriptive statistics, and how to get such information on a BD platform with Python or Scala.</a:t>
            </a:r>
          </a:p>
          <a:p>
            <a:pPr marL="0" indent="0" defTabSz="896111">
              <a:buSzTx/>
              <a:buFontTx/>
              <a:buNone/>
              <a:defRPr sz="3136"/>
            </a:pPr>
            <a:r>
              <a:t>We have also looked into some common pitfalls: blind reliance on statistical indicators while losing track of the actual data; mistakes in the experimental design of the data process; and misunderstandings about replication that invalidate hypothesis testings.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9" name="Outline of the lecture"/>
          <p:cNvSpPr txBox="1"/>
          <p:nvPr>
            <p:ph type="title"/>
          </p:nvPr>
        </p:nvSpPr>
        <p:spPr>
          <a:prstGeom prst="rect">
            <a:avLst/>
          </a:prstGeom>
        </p:spPr>
        <p:txBody>
          <a:bodyPr/>
          <a:lstStyle/>
          <a:p>
            <a:pPr/>
            <a:r>
              <a:t>Outline of the lecture</a:t>
            </a:r>
          </a:p>
        </p:txBody>
      </p:sp>
      <p:sp>
        <p:nvSpPr>
          <p:cNvPr id="140" name="It is essential to understand the proper use of statistical indicators, what insight they give into the data, and what are their limitations.…"/>
          <p:cNvSpPr txBox="1"/>
          <p:nvPr>
            <p:ph type="body" idx="1"/>
          </p:nvPr>
        </p:nvSpPr>
        <p:spPr>
          <a:xfrm>
            <a:off x="457200" y="1600200"/>
            <a:ext cx="8229600" cy="4796452"/>
          </a:xfrm>
          <a:prstGeom prst="rect">
            <a:avLst/>
          </a:prstGeom>
        </p:spPr>
        <p:txBody>
          <a:bodyPr/>
          <a:lstStyle/>
          <a:p>
            <a:pPr marL="0" indent="0">
              <a:buSzTx/>
              <a:buFontTx/>
              <a:buNone/>
            </a:pPr>
            <a:r>
              <a:t>It is essential to understand the proper use of statistical indicators, what insight they give into the data, and what are their limitations.</a:t>
            </a:r>
          </a:p>
          <a:p>
            <a:pPr marL="0" indent="0">
              <a:buSzTx/>
              <a:buFontTx/>
              <a:buNone/>
            </a:pPr>
          </a:p>
          <a:p>
            <a:pPr marL="0" indent="0">
              <a:buSzTx/>
              <a:buFontTx/>
              <a:buNone/>
            </a:pPr>
            <a:r>
              <a:t>We review some common mistakes with statistics, and consider how to avoid them.</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2" name="Where are we in the Course?"/>
          <p:cNvSpPr txBox="1"/>
          <p:nvPr>
            <p:ph type="title"/>
          </p:nvPr>
        </p:nvSpPr>
        <p:spPr>
          <a:prstGeom prst="rect">
            <a:avLst/>
          </a:prstGeom>
        </p:spPr>
        <p:txBody>
          <a:bodyPr/>
          <a:lstStyle/>
          <a:p>
            <a:pPr/>
            <a:r>
              <a:t>Where are we in the Course?</a:t>
            </a:r>
          </a:p>
        </p:txBody>
      </p:sp>
      <p:sp>
        <p:nvSpPr>
          <p:cNvPr id="143" name="Introduction: Background of IoT, Big Data, AI…"/>
          <p:cNvSpPr txBox="1"/>
          <p:nvPr>
            <p:ph type="body" idx="1"/>
          </p:nvPr>
        </p:nvSpPr>
        <p:spPr>
          <a:prstGeom prst="rect">
            <a:avLst/>
          </a:prstGeom>
        </p:spPr>
        <p:txBody>
          <a:bodyPr/>
          <a:lstStyle/>
          <a:p>
            <a:pPr marL="332613" indent="-332613" defTabSz="886968">
              <a:defRPr sz="3104"/>
            </a:pPr>
            <a:r>
              <a:t>Introduction: Background of IoT, Big Data, AI</a:t>
            </a:r>
          </a:p>
          <a:p>
            <a:pPr marL="332613" indent="-332613" defTabSz="886968">
              <a:defRPr sz="3104"/>
            </a:pPr>
            <a:r>
              <a:t>Collect, analyze data from IoT on a large scale</a:t>
            </a:r>
          </a:p>
          <a:p>
            <a:pPr marL="332613" indent="-332613" defTabSz="886968">
              <a:defRPr b="1" sz="3104"/>
            </a:pPr>
            <a:r>
              <a:t>Elements and practice of statistics</a:t>
            </a:r>
          </a:p>
          <a:p>
            <a:pPr marL="332613" indent="-332613" defTabSz="886968">
              <a:defRPr sz="3104"/>
            </a:pPr>
            <a:r>
              <a:t>AI methods for data science</a:t>
            </a:r>
          </a:p>
          <a:p>
            <a:pPr marL="332613" indent="-332613" defTabSz="886968">
              <a:defRPr sz="3104"/>
            </a:pPr>
            <a:r>
              <a:t>Getting further with AI: internal workings</a:t>
            </a:r>
          </a:p>
          <a:p>
            <a:pPr marL="332613" indent="-332613" defTabSz="886968">
              <a:defRPr sz="3104"/>
            </a:pPr>
            <a:r>
              <a:t>Practical usage of AI for Big Data from IoT</a:t>
            </a:r>
          </a:p>
          <a:p>
            <a:pPr marL="332613" indent="-332613" defTabSz="886968">
              <a:defRPr sz="3104"/>
            </a:pPr>
            <a:r>
              <a:t>Moving into the real world</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5" name="Lecture 3: Big Data analysis"/>
          <p:cNvSpPr txBox="1"/>
          <p:nvPr>
            <p:ph type="title"/>
          </p:nvPr>
        </p:nvSpPr>
        <p:spPr>
          <a:prstGeom prst="rect">
            <a:avLst/>
          </a:prstGeom>
        </p:spPr>
        <p:txBody>
          <a:bodyPr/>
          <a:lstStyle/>
          <a:p>
            <a:pPr/>
            <a:r>
              <a:t>Lecture 3: Big Data analysis</a:t>
            </a:r>
          </a:p>
        </p:txBody>
      </p:sp>
      <p:sp>
        <p:nvSpPr>
          <p:cNvPr id="146" name="Statistical foundations…"/>
          <p:cNvSpPr txBox="1"/>
          <p:nvPr>
            <p:ph type="body" idx="1"/>
          </p:nvPr>
        </p:nvSpPr>
        <p:spPr>
          <a:prstGeom prst="rect">
            <a:avLst/>
          </a:prstGeom>
        </p:spPr>
        <p:txBody>
          <a:bodyPr/>
          <a:lstStyle/>
          <a:p>
            <a:pPr/>
            <a:r>
              <a:t>Statistical foundations</a:t>
            </a:r>
          </a:p>
          <a:p>
            <a:pPr/>
            <a:r>
              <a:t>Descriptive statistics</a:t>
            </a:r>
          </a:p>
          <a:p>
            <a:pPr/>
            <a:r>
              <a:t>Pitfalls of descriptive statistics</a:t>
            </a:r>
          </a:p>
          <a:p>
            <a:pPr/>
            <a:r>
              <a:t>Hypothesis testing for detection</a:t>
            </a:r>
          </a:p>
          <a:p>
            <a:pPr/>
            <a:r>
              <a:t>Regression for prediction</a:t>
            </a:r>
          </a:p>
          <a:p>
            <a:pPr/>
            <a:r>
              <a:t>Statistic for BD (Big Data)</a:t>
            </a:r>
          </a:p>
          <a:p>
            <a:pPr/>
            <a:r>
              <a:t>Some BD platforms</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8" name="Foundations of Statistics"/>
          <p:cNvSpPr txBox="1"/>
          <p:nvPr>
            <p:ph type="title"/>
          </p:nvPr>
        </p:nvSpPr>
        <p:spPr>
          <a:prstGeom prst="rect">
            <a:avLst/>
          </a:prstGeom>
        </p:spPr>
        <p:txBody>
          <a:bodyPr/>
          <a:lstStyle/>
          <a:p>
            <a:pPr/>
            <a:r>
              <a:t>Foundations of Statistics</a:t>
            </a:r>
          </a:p>
        </p:txBody>
      </p:sp>
      <p:sp>
        <p:nvSpPr>
          <p:cNvPr id="149" name="Data is a representative sample…"/>
          <p:cNvSpPr txBox="1"/>
          <p:nvPr>
            <p:ph type="body" sz="half" idx="1"/>
          </p:nvPr>
        </p:nvSpPr>
        <p:spPr>
          <a:prstGeom prst="rect">
            <a:avLst/>
          </a:prstGeom>
        </p:spPr>
        <p:txBody>
          <a:bodyPr/>
          <a:lstStyle/>
          <a:p>
            <a:pPr/>
            <a:r>
              <a:t>Data is a representative sample</a:t>
            </a:r>
          </a:p>
          <a:p>
            <a:pPr/>
            <a:r>
              <a:t>Parameters calculated from the data help us understand it</a:t>
            </a:r>
          </a:p>
          <a:p>
            <a:pPr/>
            <a:r>
              <a:t>Correct selection maximizes the probability of correct decision</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1" name="Foundations of BD Statistics"/>
          <p:cNvSpPr txBox="1"/>
          <p:nvPr>
            <p:ph type="title"/>
          </p:nvPr>
        </p:nvSpPr>
        <p:spPr>
          <a:prstGeom prst="rect">
            <a:avLst/>
          </a:prstGeom>
        </p:spPr>
        <p:txBody>
          <a:bodyPr/>
          <a:lstStyle/>
          <a:p>
            <a:pPr/>
            <a:r>
              <a:t>Foundations of </a:t>
            </a:r>
            <a:r>
              <a:rPr b="1"/>
              <a:t>BD</a:t>
            </a:r>
            <a:r>
              <a:t> Statistics</a:t>
            </a:r>
          </a:p>
        </p:txBody>
      </p:sp>
      <p:sp>
        <p:nvSpPr>
          <p:cNvPr id="152" name="Data is a representative sample…"/>
          <p:cNvSpPr txBox="1"/>
          <p:nvPr>
            <p:ph type="body" sz="half" idx="1"/>
          </p:nvPr>
        </p:nvSpPr>
        <p:spPr>
          <a:prstGeom prst="rect">
            <a:avLst/>
          </a:prstGeom>
        </p:spPr>
        <p:txBody>
          <a:bodyPr/>
          <a:lstStyle/>
          <a:p>
            <a:pPr/>
            <a:r>
              <a:t>Data is a representative sample</a:t>
            </a:r>
          </a:p>
          <a:p>
            <a:pPr/>
            <a:r>
              <a:t>Parameters calculated from the data help us understand it</a:t>
            </a:r>
          </a:p>
          <a:p>
            <a:pPr/>
            <a:r>
              <a:t>Correct selection maximizes the probability of correct decision</a:t>
            </a:r>
          </a:p>
        </p:txBody>
      </p:sp>
      <p:sp>
        <p:nvSpPr>
          <p:cNvPr id="153" name="Big Data contains some representative samples…"/>
          <p:cNvSpPr txBox="1"/>
          <p:nvPr/>
        </p:nvSpPr>
        <p:spPr>
          <a:xfrm>
            <a:off x="4724400" y="1600200"/>
            <a:ext cx="4038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332613" indent="-332613" defTabSz="886968">
              <a:spcBef>
                <a:spcPts val="600"/>
              </a:spcBef>
              <a:buSzPct val="100000"/>
              <a:buFont typeface="Arial"/>
              <a:buChar char="•"/>
              <a:defRPr sz="2716"/>
            </a:pPr>
            <a:r>
              <a:t>Big Data </a:t>
            </a:r>
            <a:r>
              <a:rPr b="1"/>
              <a:t>contains</a:t>
            </a:r>
            <a:r>
              <a:t> some representative samples</a:t>
            </a:r>
          </a:p>
          <a:p>
            <a:pPr marL="332613" indent="-332613" defTabSz="886968">
              <a:spcBef>
                <a:spcPts val="600"/>
              </a:spcBef>
              <a:buSzPct val="100000"/>
              <a:buFont typeface="Arial"/>
              <a:buChar char="•"/>
              <a:defRPr sz="2716"/>
            </a:pPr>
            <a:r>
              <a:rPr b="1"/>
              <a:t>Information extracted</a:t>
            </a:r>
            <a:r>
              <a:t> from the data helps us understand it</a:t>
            </a:r>
          </a:p>
          <a:p>
            <a:pPr marL="332613" indent="-332613" defTabSz="886968">
              <a:spcBef>
                <a:spcPts val="600"/>
              </a:spcBef>
              <a:buSzPct val="100000"/>
              <a:buFont typeface="Arial"/>
              <a:buChar char="•"/>
              <a:defRPr sz="2716"/>
            </a:pPr>
            <a:r>
              <a:rPr b="1"/>
              <a:t>Discovery of crucial parameters</a:t>
            </a:r>
            <a:r>
              <a:t> maximizes the probability of correct decision</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Arial"/>
        <a:ea typeface="Arial"/>
        <a:cs typeface="Arial"/>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Arial"/>
        <a:ea typeface="Arial"/>
        <a:cs typeface="Arial"/>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